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y="5143500" cx="9144000"/>
  <p:notesSz cx="6858000" cy="9144000"/>
  <p:embeddedFontLst>
    <p:embeddedFont>
      <p:font typeface="Roboto"/>
      <p:regular r:id="rId84"/>
      <p:bold r:id="rId85"/>
      <p:italic r:id="rId86"/>
      <p:boldItalic r:id="rId87"/>
    </p:embeddedFont>
    <p:embeddedFont>
      <p:font typeface="Montserrat"/>
      <p:regular r:id="rId88"/>
      <p:bold r:id="rId89"/>
      <p:italic r:id="rId90"/>
      <p:boldItalic r:id="rId91"/>
    </p:embeddedFont>
    <p:embeddedFont>
      <p:font typeface="Karla"/>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6" roundtripDataSignature="AMtx7mhlPtlGxlNVwZdn97jVipXeazkt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regular.fntdata"/><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Roboto-italic.fntdata"/><Relationship Id="rId41" Type="http://schemas.openxmlformats.org/officeDocument/2006/relationships/slide" Target="slides/slide37.xml"/><Relationship Id="rId85" Type="http://schemas.openxmlformats.org/officeDocument/2006/relationships/font" Target="fonts/Roboto-bold.fntdata"/><Relationship Id="rId44" Type="http://schemas.openxmlformats.org/officeDocument/2006/relationships/slide" Target="slides/slide40.xml"/><Relationship Id="rId88" Type="http://schemas.openxmlformats.org/officeDocument/2006/relationships/font" Target="fonts/Montserrat-regular.fntdata"/><Relationship Id="rId43" Type="http://schemas.openxmlformats.org/officeDocument/2006/relationships/slide" Target="slides/slide39.xml"/><Relationship Id="rId87" Type="http://schemas.openxmlformats.org/officeDocument/2006/relationships/font" Target="fonts/Roboto-bold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Montserrat-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Karla-boldItalic.fntdata"/><Relationship Id="rId50" Type="http://schemas.openxmlformats.org/officeDocument/2006/relationships/slide" Target="slides/slide46.xml"/><Relationship Id="rId94" Type="http://schemas.openxmlformats.org/officeDocument/2006/relationships/font" Target="fonts/Karla-italic.fntdata"/><Relationship Id="rId53" Type="http://schemas.openxmlformats.org/officeDocument/2006/relationships/slide" Target="slides/slide49.xml"/><Relationship Id="rId52" Type="http://schemas.openxmlformats.org/officeDocument/2006/relationships/slide" Target="slides/slide48.xml"/><Relationship Id="rId96" Type="http://customschemas.google.com/relationships/presentationmetadata" Target="meta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Montserrat-boldItalic.fntdata"/><Relationship Id="rId90" Type="http://schemas.openxmlformats.org/officeDocument/2006/relationships/font" Target="fonts/Montserrat-italic.fntdata"/><Relationship Id="rId93" Type="http://schemas.openxmlformats.org/officeDocument/2006/relationships/font" Target="fonts/Karla-bold.fntdata"/><Relationship Id="rId92" Type="http://schemas.openxmlformats.org/officeDocument/2006/relationships/font" Target="fonts/Karla-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spTree>
      <p:nvGrpSpPr>
        <p:cNvPr id="11" name="Shape 11"/>
        <p:cNvGrpSpPr/>
        <p:nvPr/>
      </p:nvGrpSpPr>
      <p:grpSpPr>
        <a:xfrm>
          <a:off x="0" y="0"/>
          <a:ext cx="0" cy="0"/>
          <a:chOff x="0" y="0"/>
          <a:chExt cx="0" cy="0"/>
        </a:xfrm>
      </p:grpSpPr>
      <p:sp>
        <p:nvSpPr>
          <p:cNvPr id="12" name="Google Shape;12;p81"/>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705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81"/>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1"/>
          <p:cNvSpPr txBox="1"/>
          <p:nvPr>
            <p:ph type="title"/>
          </p:nvPr>
        </p:nvSpPr>
        <p:spPr>
          <a:xfrm>
            <a:off x="648300" y="3404549"/>
            <a:ext cx="3530701" cy="11820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3000"/>
              <a:buFont typeface="Montserrat"/>
              <a:buNone/>
              <a:defRPr sz="3000"/>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15" name="Google Shape;15;p8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54" name="Shape 54"/>
        <p:cNvGrpSpPr/>
        <p:nvPr/>
      </p:nvGrpSpPr>
      <p:grpSpPr>
        <a:xfrm>
          <a:off x="0" y="0"/>
          <a:ext cx="0" cy="0"/>
          <a:chOff x="0" y="0"/>
          <a:chExt cx="0" cy="0"/>
        </a:xfrm>
      </p:grpSpPr>
      <p:sp>
        <p:nvSpPr>
          <p:cNvPr id="55" name="Google Shape;55;p90"/>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56" name="Google Shape;56;p9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57" name="Shape 57"/>
        <p:cNvGrpSpPr/>
        <p:nvPr/>
      </p:nvGrpSpPr>
      <p:grpSpPr>
        <a:xfrm>
          <a:off x="0" y="0"/>
          <a:ext cx="0" cy="0"/>
          <a:chOff x="0" y="0"/>
          <a:chExt cx="0" cy="0"/>
        </a:xfrm>
      </p:grpSpPr>
      <p:sp>
        <p:nvSpPr>
          <p:cNvPr id="58" name="Google Shape;58;p91"/>
          <p:cNvSpPr txBox="1"/>
          <p:nvPr>
            <p:ph idx="1" type="body"/>
          </p:nvPr>
        </p:nvSpPr>
        <p:spPr>
          <a:xfrm>
            <a:off x="841000" y="4025300"/>
            <a:ext cx="7845901" cy="519601"/>
          </a:xfrm>
          <a:prstGeom prst="rect">
            <a:avLst/>
          </a:prstGeom>
          <a:noFill/>
          <a:ln>
            <a:noFill/>
          </a:ln>
        </p:spPr>
        <p:txBody>
          <a:bodyPr anchorCtr="0" anchor="b" bIns="91400" lIns="91400" spcFirstLastPara="1" rIns="91400" wrap="square" tIns="91400">
            <a:normAutofit/>
          </a:bodyPr>
          <a:lstStyle>
            <a:lvl1pPr indent="-228600" lvl="0" marL="457200" algn="l">
              <a:lnSpc>
                <a:spcPct val="100000"/>
              </a:lnSpc>
              <a:spcBef>
                <a:spcPts val="300"/>
              </a:spcBef>
              <a:spcAft>
                <a:spcPts val="0"/>
              </a:spcAft>
              <a:buClr>
                <a:srgbClr val="999999"/>
              </a:buClr>
              <a:buSzPts val="1200"/>
              <a:buFont typeface="Karla"/>
              <a:buNone/>
              <a:defRPr sz="1200"/>
            </a:lvl1pPr>
          </a:lstStyle>
          <a:p/>
        </p:txBody>
      </p:sp>
      <p:sp>
        <p:nvSpPr>
          <p:cNvPr id="59" name="Google Shape;59;p9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9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spTree>
      <p:nvGrpSpPr>
        <p:cNvPr id="62" name="Shape 62"/>
        <p:cNvGrpSpPr/>
        <p:nvPr/>
      </p:nvGrpSpPr>
      <p:grpSpPr>
        <a:xfrm>
          <a:off x="0" y="0"/>
          <a:ext cx="0" cy="0"/>
          <a:chOff x="0" y="0"/>
          <a:chExt cx="0" cy="0"/>
        </a:xfrm>
      </p:grpSpPr>
      <p:sp>
        <p:nvSpPr>
          <p:cNvPr id="63" name="Google Shape;63;p93"/>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3"/>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3"/>
          <p:cNvSpPr txBox="1"/>
          <p:nvPr>
            <p:ph type="title"/>
          </p:nvPr>
        </p:nvSpPr>
        <p:spPr>
          <a:xfrm>
            <a:off x="648300" y="3404549"/>
            <a:ext cx="3530701" cy="11820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3000"/>
              <a:buFont typeface="Montserrat"/>
              <a:buNone/>
              <a:defRPr sz="3000"/>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66" name="Google Shape;66;p9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showMasterSp="0">
  <p:cSld name="TITLE_AND_TWO_COLUMNS 2">
    <p:spTree>
      <p:nvGrpSpPr>
        <p:cNvPr id="67" name="Shape 67"/>
        <p:cNvGrpSpPr/>
        <p:nvPr/>
      </p:nvGrpSpPr>
      <p:grpSpPr>
        <a:xfrm>
          <a:off x="0" y="0"/>
          <a:ext cx="0" cy="0"/>
          <a:chOff x="0" y="0"/>
          <a:chExt cx="0" cy="0"/>
        </a:xfrm>
      </p:grpSpPr>
      <p:sp>
        <p:nvSpPr>
          <p:cNvPr id="68" name="Google Shape;68;p94"/>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4"/>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4"/>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71" name="Google Shape;71;p94"/>
          <p:cNvSpPr txBox="1"/>
          <p:nvPr>
            <p:ph idx="1" type="body"/>
          </p:nvPr>
        </p:nvSpPr>
        <p:spPr>
          <a:xfrm>
            <a:off x="841000" y="2492424"/>
            <a:ext cx="2671802" cy="24333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72" name="Google Shape;72;p94"/>
          <p:cNvSpPr txBox="1"/>
          <p:nvPr>
            <p:ph idx="2" type="body"/>
          </p:nvPr>
        </p:nvSpPr>
        <p:spPr>
          <a:xfrm>
            <a:off x="3673841" y="2492424"/>
            <a:ext cx="2671802" cy="2433302"/>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73" name="Google Shape;73;p9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showMasterSp="0">
  <p:cSld name="BLANK_1 2">
    <p:spTree>
      <p:nvGrpSpPr>
        <p:cNvPr id="74" name="Shape 74"/>
        <p:cNvGrpSpPr/>
        <p:nvPr/>
      </p:nvGrpSpPr>
      <p:grpSpPr>
        <a:xfrm>
          <a:off x="0" y="0"/>
          <a:ext cx="0" cy="0"/>
          <a:chOff x="0" y="0"/>
          <a:chExt cx="0" cy="0"/>
        </a:xfrm>
      </p:grpSpPr>
      <p:sp>
        <p:nvSpPr>
          <p:cNvPr id="75" name="Google Shape;75;p9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p:cSld name="TITLE_1 2">
    <p:spTree>
      <p:nvGrpSpPr>
        <p:cNvPr id="76" name="Shape 76"/>
        <p:cNvGrpSpPr/>
        <p:nvPr/>
      </p:nvGrpSpPr>
      <p:grpSpPr>
        <a:xfrm>
          <a:off x="0" y="0"/>
          <a:ext cx="0" cy="0"/>
          <a:chOff x="0" y="0"/>
          <a:chExt cx="0" cy="0"/>
        </a:xfrm>
      </p:grpSpPr>
      <p:sp>
        <p:nvSpPr>
          <p:cNvPr id="77" name="Google Shape;77;p96"/>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96"/>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6"/>
          <p:cNvSpPr txBox="1"/>
          <p:nvPr>
            <p:ph type="title"/>
          </p:nvPr>
        </p:nvSpPr>
        <p:spPr>
          <a:xfrm>
            <a:off x="648300" y="1583349"/>
            <a:ext cx="3522301" cy="2989802"/>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3000"/>
              <a:buFont typeface="Montserrat"/>
              <a:buNone/>
              <a:defRPr sz="3000"/>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80" name="Google Shape;80;p96"/>
          <p:cNvSpPr txBox="1"/>
          <p:nvPr>
            <p:ph idx="1" type="body"/>
          </p:nvPr>
        </p:nvSpPr>
        <p:spPr>
          <a:xfrm>
            <a:off x="6724949" y="3494299"/>
            <a:ext cx="1906201" cy="1031701"/>
          </a:xfrm>
          <a:prstGeom prst="rect">
            <a:avLst/>
          </a:prstGeom>
          <a:noFill/>
          <a:ln>
            <a:noFill/>
          </a:ln>
        </p:spPr>
        <p:txBody>
          <a:bodyPr anchorCtr="0" anchor="b" bIns="91400" lIns="91400" spcFirstLastPara="1" rIns="91400" wrap="square" tIns="91400">
            <a:normAutofit/>
          </a:bodyPr>
          <a:lstStyle>
            <a:lvl1pPr indent="-228600" lvl="0" marL="457200" algn="r">
              <a:lnSpc>
                <a:spcPct val="100000"/>
              </a:lnSpc>
              <a:spcBef>
                <a:spcPts val="0"/>
              </a:spcBef>
              <a:spcAft>
                <a:spcPts val="0"/>
              </a:spcAft>
              <a:buClr>
                <a:srgbClr val="FFFFFF"/>
              </a:buClr>
              <a:buSzPts val="1800"/>
              <a:buFont typeface="Karla"/>
              <a:buNone/>
              <a:defRPr sz="1800">
                <a:solidFill>
                  <a:srgbClr val="FFFFFF"/>
                </a:solidFill>
              </a:defRPr>
            </a:lvl1pPr>
            <a:lvl2pPr indent="-228600" lvl="1" marL="914400" algn="r">
              <a:lnSpc>
                <a:spcPct val="100000"/>
              </a:lnSpc>
              <a:spcBef>
                <a:spcPts val="0"/>
              </a:spcBef>
              <a:spcAft>
                <a:spcPts val="0"/>
              </a:spcAft>
              <a:buClr>
                <a:srgbClr val="FFFFFF"/>
              </a:buClr>
              <a:buSzPts val="1800"/>
              <a:buFont typeface="Karla"/>
              <a:buNone/>
              <a:defRPr sz="1800">
                <a:solidFill>
                  <a:srgbClr val="FFFFFF"/>
                </a:solidFill>
              </a:defRPr>
            </a:lvl2pPr>
            <a:lvl3pPr indent="-228600" lvl="2" marL="1371600" algn="r">
              <a:lnSpc>
                <a:spcPct val="100000"/>
              </a:lnSpc>
              <a:spcBef>
                <a:spcPts val="0"/>
              </a:spcBef>
              <a:spcAft>
                <a:spcPts val="0"/>
              </a:spcAft>
              <a:buClr>
                <a:srgbClr val="FFFFFF"/>
              </a:buClr>
              <a:buSzPts val="1800"/>
              <a:buFont typeface="Karla"/>
              <a:buNone/>
              <a:defRPr sz="1800">
                <a:solidFill>
                  <a:srgbClr val="FFFFFF"/>
                </a:solidFill>
              </a:defRPr>
            </a:lvl3pPr>
            <a:lvl4pPr indent="-228600" lvl="3" marL="1828800" algn="r">
              <a:lnSpc>
                <a:spcPct val="100000"/>
              </a:lnSpc>
              <a:spcBef>
                <a:spcPts val="0"/>
              </a:spcBef>
              <a:spcAft>
                <a:spcPts val="0"/>
              </a:spcAft>
              <a:buClr>
                <a:srgbClr val="FFFFFF"/>
              </a:buClr>
              <a:buSzPts val="1800"/>
              <a:buFont typeface="Karla"/>
              <a:buNone/>
              <a:defRPr sz="1800">
                <a:solidFill>
                  <a:srgbClr val="FFFFFF"/>
                </a:solidFill>
              </a:defRPr>
            </a:lvl4pPr>
            <a:lvl5pPr indent="-228600" lvl="4" marL="2286000" algn="r">
              <a:lnSpc>
                <a:spcPct val="100000"/>
              </a:lnSpc>
              <a:spcBef>
                <a:spcPts val="0"/>
              </a:spcBef>
              <a:spcAft>
                <a:spcPts val="0"/>
              </a:spcAft>
              <a:buClr>
                <a:srgbClr val="FFFFFF"/>
              </a:buClr>
              <a:buSzPts val="1800"/>
              <a:buFont typeface="Karla"/>
              <a:buNone/>
              <a:defRPr sz="1800">
                <a:solidFill>
                  <a:srgbClr val="FFFFFF"/>
                </a:solidFill>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81" name="Google Shape;81;p9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 showMasterSp="0">
  <p:cSld name="TITLE_1_2 2">
    <p:spTree>
      <p:nvGrpSpPr>
        <p:cNvPr id="82" name="Shape 82"/>
        <p:cNvGrpSpPr/>
        <p:nvPr/>
      </p:nvGrpSpPr>
      <p:grpSpPr>
        <a:xfrm>
          <a:off x="0" y="0"/>
          <a:ext cx="0" cy="0"/>
          <a:chOff x="0" y="0"/>
          <a:chExt cx="0" cy="0"/>
        </a:xfrm>
      </p:grpSpPr>
      <p:sp>
        <p:nvSpPr>
          <p:cNvPr id="83" name="Google Shape;83;p97"/>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97"/>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7"/>
          <p:cNvSpPr txBox="1"/>
          <p:nvPr>
            <p:ph type="title"/>
          </p:nvPr>
        </p:nvSpPr>
        <p:spPr>
          <a:xfrm>
            <a:off x="838309" y="1807899"/>
            <a:ext cx="31482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86" name="Google Shape;86;p97"/>
          <p:cNvSpPr txBox="1"/>
          <p:nvPr>
            <p:ph idx="1" type="body"/>
          </p:nvPr>
        </p:nvSpPr>
        <p:spPr>
          <a:xfrm>
            <a:off x="838249" y="2419350"/>
            <a:ext cx="3148202" cy="2255700"/>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87" name="Google Shape;87;p9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_1" showMasterSp="0">
  <p:cSld name="TITLE_1_2_1 2">
    <p:spTree>
      <p:nvGrpSpPr>
        <p:cNvPr id="88" name="Shape 88"/>
        <p:cNvGrpSpPr/>
        <p:nvPr/>
      </p:nvGrpSpPr>
      <p:grpSpPr>
        <a:xfrm>
          <a:off x="0" y="0"/>
          <a:ext cx="0" cy="0"/>
          <a:chOff x="0" y="0"/>
          <a:chExt cx="0" cy="0"/>
        </a:xfrm>
      </p:grpSpPr>
      <p:sp>
        <p:nvSpPr>
          <p:cNvPr id="89" name="Google Shape;89;p98"/>
          <p:cNvSpPr/>
          <p:nvPr/>
        </p:nvSpPr>
        <p:spPr>
          <a:xfrm>
            <a:off x="209249" y="-9675"/>
            <a:ext cx="3076752" cy="5167076"/>
          </a:xfrm>
          <a:custGeom>
            <a:rect b="b" l="l" r="r" t="t"/>
            <a:pathLst>
              <a:path extrusionOk="0" h="21600" w="21600">
                <a:moveTo>
                  <a:pt x="0" y="0"/>
                </a:moveTo>
                <a:lnTo>
                  <a:pt x="0" y="21600"/>
                </a:lnTo>
                <a:lnTo>
                  <a:pt x="21600" y="21586"/>
                </a:lnTo>
                <a:lnTo>
                  <a:pt x="11901" y="31"/>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8"/>
          <p:cNvSpPr/>
          <p:nvPr/>
        </p:nvSpPr>
        <p:spPr>
          <a:xfrm>
            <a:off x="-19350" y="-9675"/>
            <a:ext cx="3076751" cy="5167076"/>
          </a:xfrm>
          <a:custGeom>
            <a:rect b="b" l="l" r="r" t="t"/>
            <a:pathLst>
              <a:path extrusionOk="0" h="21600" w="21600">
                <a:moveTo>
                  <a:pt x="0" y="0"/>
                </a:moveTo>
                <a:lnTo>
                  <a:pt x="0" y="21600"/>
                </a:lnTo>
                <a:lnTo>
                  <a:pt x="21600" y="21586"/>
                </a:lnTo>
                <a:lnTo>
                  <a:pt x="11901"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98"/>
          <p:cNvSpPr txBox="1"/>
          <p:nvPr>
            <p:ph type="title"/>
          </p:nvPr>
        </p:nvSpPr>
        <p:spPr>
          <a:xfrm>
            <a:off x="609704" y="4116875"/>
            <a:ext cx="16098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92" name="Google Shape;92;p9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 showMasterSp="0">
  <p:cSld name="TITLE_1_1 2">
    <p:spTree>
      <p:nvGrpSpPr>
        <p:cNvPr id="93" name="Shape 93"/>
        <p:cNvGrpSpPr/>
        <p:nvPr/>
      </p:nvGrpSpPr>
      <p:grpSpPr>
        <a:xfrm>
          <a:off x="0" y="0"/>
          <a:ext cx="0" cy="0"/>
          <a:chOff x="0" y="0"/>
          <a:chExt cx="0" cy="0"/>
        </a:xfrm>
      </p:grpSpPr>
      <p:sp>
        <p:nvSpPr>
          <p:cNvPr id="94" name="Google Shape;94;p99"/>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9"/>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9"/>
          <p:cNvSpPr txBox="1"/>
          <p:nvPr/>
        </p:nvSpPr>
        <p:spPr>
          <a:xfrm>
            <a:off x="799645" y="1612074"/>
            <a:ext cx="1957199" cy="12750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B7B7B7"/>
              </a:buClr>
              <a:buSzPts val="7200"/>
              <a:buFont typeface="Montserrat"/>
              <a:buNone/>
            </a:pPr>
            <a:r>
              <a:rPr b="0" i="0" lang="en-US" sz="7200" u="none" cap="none" strike="noStrike">
                <a:solidFill>
                  <a:srgbClr val="B7B7B7"/>
                </a:solidFill>
                <a:latin typeface="Montserrat"/>
                <a:ea typeface="Montserrat"/>
                <a:cs typeface="Montserrat"/>
                <a:sym typeface="Montserrat"/>
              </a:rPr>
              <a:t>“</a:t>
            </a:r>
            <a:endParaRPr/>
          </a:p>
        </p:txBody>
      </p:sp>
      <p:sp>
        <p:nvSpPr>
          <p:cNvPr id="97" name="Google Shape;97;p99"/>
          <p:cNvSpPr txBox="1"/>
          <p:nvPr>
            <p:ph idx="1" type="body"/>
          </p:nvPr>
        </p:nvSpPr>
        <p:spPr>
          <a:xfrm>
            <a:off x="838249" y="2419350"/>
            <a:ext cx="5324101" cy="2255700"/>
          </a:xfrm>
          <a:prstGeom prst="rect">
            <a:avLst/>
          </a:prstGeom>
          <a:noFill/>
          <a:ln>
            <a:noFill/>
          </a:ln>
        </p:spPr>
        <p:txBody>
          <a:bodyPr anchorCtr="0" anchor="t" bIns="91400" lIns="91400" spcFirstLastPara="1" rIns="91400" wrap="square" tIns="91400">
            <a:normAutofit/>
          </a:bodyPr>
          <a:lstStyle>
            <a:lvl1pPr indent="-381000" lvl="0" marL="457200" algn="l">
              <a:lnSpc>
                <a:spcPct val="100000"/>
              </a:lnSpc>
              <a:spcBef>
                <a:spcPts val="600"/>
              </a:spcBef>
              <a:spcAft>
                <a:spcPts val="0"/>
              </a:spcAft>
              <a:buSzPts val="2400"/>
              <a:buChar char="▸"/>
              <a:defRPr sz="2400">
                <a:latin typeface="Montserrat"/>
                <a:ea typeface="Montserrat"/>
                <a:cs typeface="Montserrat"/>
                <a:sym typeface="Montserrat"/>
              </a:defRPr>
            </a:lvl1pPr>
            <a:lvl2pPr indent="-381000" lvl="1" marL="914400" algn="l">
              <a:lnSpc>
                <a:spcPct val="100000"/>
              </a:lnSpc>
              <a:spcBef>
                <a:spcPts val="600"/>
              </a:spcBef>
              <a:spcAft>
                <a:spcPts val="0"/>
              </a:spcAft>
              <a:buSzPts val="2400"/>
              <a:buChar char="▹"/>
              <a:defRPr sz="2400">
                <a:latin typeface="Montserrat"/>
                <a:ea typeface="Montserrat"/>
                <a:cs typeface="Montserrat"/>
                <a:sym typeface="Montserrat"/>
              </a:defRPr>
            </a:lvl2pPr>
            <a:lvl3pPr indent="-381000" lvl="2" marL="1371600" algn="l">
              <a:lnSpc>
                <a:spcPct val="100000"/>
              </a:lnSpc>
              <a:spcBef>
                <a:spcPts val="600"/>
              </a:spcBef>
              <a:spcAft>
                <a:spcPts val="0"/>
              </a:spcAft>
              <a:buSzPts val="2400"/>
              <a:buChar char="▹"/>
              <a:defRPr sz="2400">
                <a:latin typeface="Montserrat"/>
                <a:ea typeface="Montserrat"/>
                <a:cs typeface="Montserrat"/>
                <a:sym typeface="Montserrat"/>
              </a:defRPr>
            </a:lvl3pPr>
            <a:lvl4pPr indent="-381000" lvl="3" marL="1828800" algn="l">
              <a:lnSpc>
                <a:spcPct val="100000"/>
              </a:lnSpc>
              <a:spcBef>
                <a:spcPts val="600"/>
              </a:spcBef>
              <a:spcAft>
                <a:spcPts val="0"/>
              </a:spcAft>
              <a:buSzPts val="2400"/>
              <a:buChar char="●"/>
              <a:defRPr sz="2400">
                <a:latin typeface="Montserrat"/>
                <a:ea typeface="Montserrat"/>
                <a:cs typeface="Montserrat"/>
                <a:sym typeface="Montserrat"/>
              </a:defRPr>
            </a:lvl4pPr>
            <a:lvl5pPr indent="-381000" lvl="4" marL="2286000" algn="l">
              <a:lnSpc>
                <a:spcPct val="100000"/>
              </a:lnSpc>
              <a:spcBef>
                <a:spcPts val="600"/>
              </a:spcBef>
              <a:spcAft>
                <a:spcPts val="0"/>
              </a:spcAft>
              <a:buSzPts val="2400"/>
              <a:buChar char="○"/>
              <a:defRPr sz="2400">
                <a:latin typeface="Montserrat"/>
                <a:ea typeface="Montserrat"/>
                <a:cs typeface="Montserrat"/>
                <a:sym typeface="Montserrat"/>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98" name="Google Shape;98;p9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1pPr>
            <a:lvl2pPr indent="0" lvl="1"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2pPr>
            <a:lvl3pPr indent="0" lvl="2"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3pPr>
            <a:lvl4pPr indent="0" lvl="3"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4pPr>
            <a:lvl5pPr indent="0" lvl="4"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5pPr>
            <a:lvl6pPr indent="0" lvl="5"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6pPr>
            <a:lvl7pPr indent="0" lvl="6"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7pPr>
            <a:lvl8pPr indent="0" lvl="7"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8pPr>
            <a:lvl9pPr indent="0" lvl="8"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latin typeface="Karla"/>
              <a:ea typeface="Karla"/>
              <a:cs typeface="Karla"/>
              <a:sym typeface="Karl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6" name="Shape 16"/>
        <p:cNvGrpSpPr/>
        <p:nvPr/>
      </p:nvGrpSpPr>
      <p:grpSpPr>
        <a:xfrm>
          <a:off x="0" y="0"/>
          <a:ext cx="0" cy="0"/>
          <a:chOff x="0" y="0"/>
          <a:chExt cx="0" cy="0"/>
        </a:xfrm>
      </p:grpSpPr>
      <p:sp>
        <p:nvSpPr>
          <p:cNvPr id="17" name="Google Shape;17;p82"/>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18" name="Google Shape;18;p82"/>
          <p:cNvSpPr txBox="1"/>
          <p:nvPr>
            <p:ph idx="1" type="body"/>
          </p:nvPr>
        </p:nvSpPr>
        <p:spPr>
          <a:xfrm>
            <a:off x="841000" y="2492424"/>
            <a:ext cx="2671802" cy="24333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19" name="Google Shape;19;p82"/>
          <p:cNvSpPr txBox="1"/>
          <p:nvPr>
            <p:ph idx="2" type="body"/>
          </p:nvPr>
        </p:nvSpPr>
        <p:spPr>
          <a:xfrm>
            <a:off x="3673841" y="2492424"/>
            <a:ext cx="2671802" cy="2433302"/>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20" name="Google Shape;20;p8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 3">
    <p:spTree>
      <p:nvGrpSpPr>
        <p:cNvPr id="99" name="Shape 99"/>
        <p:cNvGrpSpPr/>
        <p:nvPr/>
      </p:nvGrpSpPr>
      <p:grpSpPr>
        <a:xfrm>
          <a:off x="0" y="0"/>
          <a:ext cx="0" cy="0"/>
          <a:chOff x="0" y="0"/>
          <a:chExt cx="0" cy="0"/>
        </a:xfrm>
      </p:grpSpPr>
      <p:sp>
        <p:nvSpPr>
          <p:cNvPr id="100" name="Google Shape;100;p100"/>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0"/>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0"/>
          <p:cNvSpPr txBox="1"/>
          <p:nvPr>
            <p:ph type="title"/>
          </p:nvPr>
        </p:nvSpPr>
        <p:spPr>
          <a:xfrm>
            <a:off x="838349" y="1807899"/>
            <a:ext cx="53241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103" name="Google Shape;103;p100"/>
          <p:cNvSpPr txBox="1"/>
          <p:nvPr>
            <p:ph idx="1" type="body"/>
          </p:nvPr>
        </p:nvSpPr>
        <p:spPr>
          <a:xfrm>
            <a:off x="838249" y="2419350"/>
            <a:ext cx="5324101" cy="2255700"/>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104" name="Google Shape;104;p10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 showMasterSp="0">
  <p:cSld name="TITLE_AND_TWO_COLUMNS_1 2">
    <p:spTree>
      <p:nvGrpSpPr>
        <p:cNvPr id="105" name="Shape 105"/>
        <p:cNvGrpSpPr/>
        <p:nvPr/>
      </p:nvGrpSpPr>
      <p:grpSpPr>
        <a:xfrm>
          <a:off x="0" y="0"/>
          <a:ext cx="0" cy="0"/>
          <a:chOff x="0" y="0"/>
          <a:chExt cx="0" cy="0"/>
        </a:xfrm>
      </p:grpSpPr>
      <p:sp>
        <p:nvSpPr>
          <p:cNvPr id="106" name="Google Shape;106;p101"/>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1"/>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01"/>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109" name="Google Shape;109;p101"/>
          <p:cNvSpPr txBox="1"/>
          <p:nvPr>
            <p:ph idx="1" type="body"/>
          </p:nvPr>
        </p:nvSpPr>
        <p:spPr>
          <a:xfrm>
            <a:off x="841000" y="2515374"/>
            <a:ext cx="1988700" cy="2410501"/>
          </a:xfrm>
          <a:prstGeom prst="rect">
            <a:avLst/>
          </a:prstGeom>
          <a:noFill/>
          <a:ln>
            <a:noFill/>
          </a:ln>
        </p:spPr>
        <p:txBody>
          <a:bodyPr anchorCtr="0" anchor="t" bIns="91400" lIns="91400" spcFirstLastPara="1" rIns="91400" wrap="square" tIns="91400">
            <a:norm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110" name="Google Shape;110;p101"/>
          <p:cNvSpPr txBox="1"/>
          <p:nvPr>
            <p:ph idx="2" type="body"/>
          </p:nvPr>
        </p:nvSpPr>
        <p:spPr>
          <a:xfrm>
            <a:off x="2931574" y="2515374"/>
            <a:ext cx="1988700" cy="24105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111" name="Google Shape;111;p101"/>
          <p:cNvSpPr txBox="1"/>
          <p:nvPr>
            <p:ph idx="3" type="body"/>
          </p:nvPr>
        </p:nvSpPr>
        <p:spPr>
          <a:xfrm>
            <a:off x="5022150" y="2515374"/>
            <a:ext cx="1988700" cy="24105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112" name="Google Shape;112;p10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showMasterSp="0">
  <p:cSld name="TITLE_ONLY 2">
    <p:spTree>
      <p:nvGrpSpPr>
        <p:cNvPr id="113" name="Shape 113"/>
        <p:cNvGrpSpPr/>
        <p:nvPr/>
      </p:nvGrpSpPr>
      <p:grpSpPr>
        <a:xfrm>
          <a:off x="0" y="0"/>
          <a:ext cx="0" cy="0"/>
          <a:chOff x="0" y="0"/>
          <a:chExt cx="0" cy="0"/>
        </a:xfrm>
      </p:grpSpPr>
      <p:sp>
        <p:nvSpPr>
          <p:cNvPr id="114" name="Google Shape;114;p102"/>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2"/>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2"/>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117" name="Google Shape;117;p10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showMasterSp="0">
  <p:cSld name="CAPTION_ONLY 2">
    <p:spTree>
      <p:nvGrpSpPr>
        <p:cNvPr id="118" name="Shape 118"/>
        <p:cNvGrpSpPr/>
        <p:nvPr/>
      </p:nvGrpSpPr>
      <p:grpSpPr>
        <a:xfrm>
          <a:off x="0" y="0"/>
          <a:ext cx="0" cy="0"/>
          <a:chOff x="0" y="0"/>
          <a:chExt cx="0" cy="0"/>
        </a:xfrm>
      </p:grpSpPr>
      <p:sp>
        <p:nvSpPr>
          <p:cNvPr id="119" name="Google Shape;119;p103"/>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3"/>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03"/>
          <p:cNvSpPr txBox="1"/>
          <p:nvPr>
            <p:ph idx="1" type="body"/>
          </p:nvPr>
        </p:nvSpPr>
        <p:spPr>
          <a:xfrm>
            <a:off x="841000" y="4025300"/>
            <a:ext cx="7845901" cy="519601"/>
          </a:xfrm>
          <a:prstGeom prst="rect">
            <a:avLst/>
          </a:prstGeom>
          <a:noFill/>
          <a:ln>
            <a:noFill/>
          </a:ln>
        </p:spPr>
        <p:txBody>
          <a:bodyPr anchorCtr="0" anchor="b" bIns="91400" lIns="91400" spcFirstLastPara="1" rIns="91400" wrap="square" tIns="91400">
            <a:normAutofit/>
          </a:bodyPr>
          <a:lstStyle>
            <a:lvl1pPr indent="-228600" lvl="0" marL="457200" algn="l">
              <a:lnSpc>
                <a:spcPct val="100000"/>
              </a:lnSpc>
              <a:spcBef>
                <a:spcPts val="300"/>
              </a:spcBef>
              <a:spcAft>
                <a:spcPts val="0"/>
              </a:spcAft>
              <a:buClr>
                <a:srgbClr val="999999"/>
              </a:buClr>
              <a:buSzPts val="1200"/>
              <a:buFont typeface="Karla"/>
              <a:buNone/>
              <a:defRPr sz="1200"/>
            </a:lvl1pPr>
          </a:lstStyle>
          <a:p/>
        </p:txBody>
      </p:sp>
      <p:sp>
        <p:nvSpPr>
          <p:cNvPr id="122" name="Google Shape;122;p10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2">
    <p:spTree>
      <p:nvGrpSpPr>
        <p:cNvPr id="123" name="Shape 123"/>
        <p:cNvGrpSpPr/>
        <p:nvPr/>
      </p:nvGrpSpPr>
      <p:grpSpPr>
        <a:xfrm>
          <a:off x="0" y="0"/>
          <a:ext cx="0" cy="0"/>
          <a:chOff x="0" y="0"/>
          <a:chExt cx="0" cy="0"/>
        </a:xfrm>
      </p:grpSpPr>
      <p:sp>
        <p:nvSpPr>
          <p:cNvPr id="124" name="Google Shape;124;p104"/>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666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04"/>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showMasterSp="0">
  <p:cSld name="BLANK_1">
    <p:spTree>
      <p:nvGrpSpPr>
        <p:cNvPr id="21" name="Shape 21"/>
        <p:cNvGrpSpPr/>
        <p:nvPr/>
      </p:nvGrpSpPr>
      <p:grpSpPr>
        <a:xfrm>
          <a:off x="0" y="0"/>
          <a:ext cx="0" cy="0"/>
          <a:chOff x="0" y="0"/>
          <a:chExt cx="0" cy="0"/>
        </a:xfrm>
      </p:grpSpPr>
      <p:sp>
        <p:nvSpPr>
          <p:cNvPr id="22" name="Google Shape;22;p8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p:cSld name="TITLE_1">
    <p:spTree>
      <p:nvGrpSpPr>
        <p:cNvPr id="23" name="Shape 23"/>
        <p:cNvGrpSpPr/>
        <p:nvPr/>
      </p:nvGrpSpPr>
      <p:grpSpPr>
        <a:xfrm>
          <a:off x="0" y="0"/>
          <a:ext cx="0" cy="0"/>
          <a:chOff x="0" y="0"/>
          <a:chExt cx="0" cy="0"/>
        </a:xfrm>
      </p:grpSpPr>
      <p:sp>
        <p:nvSpPr>
          <p:cNvPr id="24" name="Google Shape;24;p84"/>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705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4"/>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4"/>
          <p:cNvSpPr txBox="1"/>
          <p:nvPr>
            <p:ph type="title"/>
          </p:nvPr>
        </p:nvSpPr>
        <p:spPr>
          <a:xfrm>
            <a:off x="648300" y="1583349"/>
            <a:ext cx="3522301" cy="2989802"/>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3000"/>
              <a:buFont typeface="Montserrat"/>
              <a:buNone/>
              <a:defRPr sz="3000"/>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27" name="Google Shape;27;p84"/>
          <p:cNvSpPr txBox="1"/>
          <p:nvPr>
            <p:ph idx="1" type="body"/>
          </p:nvPr>
        </p:nvSpPr>
        <p:spPr>
          <a:xfrm>
            <a:off x="6724949" y="3494299"/>
            <a:ext cx="1906201" cy="1031701"/>
          </a:xfrm>
          <a:prstGeom prst="rect">
            <a:avLst/>
          </a:prstGeom>
          <a:noFill/>
          <a:ln>
            <a:noFill/>
          </a:ln>
        </p:spPr>
        <p:txBody>
          <a:bodyPr anchorCtr="0" anchor="b" bIns="91400" lIns="91400" spcFirstLastPara="1" rIns="91400" wrap="square" tIns="91400">
            <a:normAutofit/>
          </a:bodyPr>
          <a:lstStyle>
            <a:lvl1pPr indent="-228600" lvl="0" marL="457200" algn="r">
              <a:lnSpc>
                <a:spcPct val="100000"/>
              </a:lnSpc>
              <a:spcBef>
                <a:spcPts val="0"/>
              </a:spcBef>
              <a:spcAft>
                <a:spcPts val="0"/>
              </a:spcAft>
              <a:buClr>
                <a:srgbClr val="FFFFFF"/>
              </a:buClr>
              <a:buSzPts val="1800"/>
              <a:buFont typeface="Karla"/>
              <a:buNone/>
              <a:defRPr sz="1800">
                <a:solidFill>
                  <a:srgbClr val="FFFFFF"/>
                </a:solidFill>
              </a:defRPr>
            </a:lvl1pPr>
            <a:lvl2pPr indent="-228600" lvl="1" marL="914400" algn="r">
              <a:lnSpc>
                <a:spcPct val="100000"/>
              </a:lnSpc>
              <a:spcBef>
                <a:spcPts val="0"/>
              </a:spcBef>
              <a:spcAft>
                <a:spcPts val="0"/>
              </a:spcAft>
              <a:buClr>
                <a:srgbClr val="FFFFFF"/>
              </a:buClr>
              <a:buSzPts val="1800"/>
              <a:buFont typeface="Karla"/>
              <a:buNone/>
              <a:defRPr sz="1800">
                <a:solidFill>
                  <a:srgbClr val="FFFFFF"/>
                </a:solidFill>
              </a:defRPr>
            </a:lvl2pPr>
            <a:lvl3pPr indent="-228600" lvl="2" marL="1371600" algn="r">
              <a:lnSpc>
                <a:spcPct val="100000"/>
              </a:lnSpc>
              <a:spcBef>
                <a:spcPts val="0"/>
              </a:spcBef>
              <a:spcAft>
                <a:spcPts val="0"/>
              </a:spcAft>
              <a:buClr>
                <a:srgbClr val="FFFFFF"/>
              </a:buClr>
              <a:buSzPts val="1800"/>
              <a:buFont typeface="Karla"/>
              <a:buNone/>
              <a:defRPr sz="1800">
                <a:solidFill>
                  <a:srgbClr val="FFFFFF"/>
                </a:solidFill>
              </a:defRPr>
            </a:lvl3pPr>
            <a:lvl4pPr indent="-228600" lvl="3" marL="1828800" algn="r">
              <a:lnSpc>
                <a:spcPct val="100000"/>
              </a:lnSpc>
              <a:spcBef>
                <a:spcPts val="0"/>
              </a:spcBef>
              <a:spcAft>
                <a:spcPts val="0"/>
              </a:spcAft>
              <a:buClr>
                <a:srgbClr val="FFFFFF"/>
              </a:buClr>
              <a:buSzPts val="1800"/>
              <a:buFont typeface="Karla"/>
              <a:buNone/>
              <a:defRPr sz="1800">
                <a:solidFill>
                  <a:srgbClr val="FFFFFF"/>
                </a:solidFill>
              </a:defRPr>
            </a:lvl4pPr>
            <a:lvl5pPr indent="-228600" lvl="4" marL="2286000" algn="r">
              <a:lnSpc>
                <a:spcPct val="100000"/>
              </a:lnSpc>
              <a:spcBef>
                <a:spcPts val="0"/>
              </a:spcBef>
              <a:spcAft>
                <a:spcPts val="0"/>
              </a:spcAft>
              <a:buClr>
                <a:srgbClr val="FFFFFF"/>
              </a:buClr>
              <a:buSzPts val="1800"/>
              <a:buFont typeface="Karla"/>
              <a:buNone/>
              <a:defRPr sz="1800">
                <a:solidFill>
                  <a:srgbClr val="FFFFFF"/>
                </a:solidFill>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28" name="Google Shape;28;p8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 showMasterSp="0">
  <p:cSld name="TITLE_1_2">
    <p:spTree>
      <p:nvGrpSpPr>
        <p:cNvPr id="29" name="Shape 29"/>
        <p:cNvGrpSpPr/>
        <p:nvPr/>
      </p:nvGrpSpPr>
      <p:grpSpPr>
        <a:xfrm>
          <a:off x="0" y="0"/>
          <a:ext cx="0" cy="0"/>
          <a:chOff x="0" y="0"/>
          <a:chExt cx="0" cy="0"/>
        </a:xfrm>
      </p:grpSpPr>
      <p:sp>
        <p:nvSpPr>
          <p:cNvPr id="30" name="Google Shape;30;p85"/>
          <p:cNvSpPr/>
          <p:nvPr/>
        </p:nvSpPr>
        <p:spPr>
          <a:xfrm>
            <a:off x="218924" y="-9675"/>
            <a:ext cx="5276876" cy="5167076"/>
          </a:xfrm>
          <a:custGeom>
            <a:rect b="b" l="l" r="r" t="t"/>
            <a:pathLst>
              <a:path extrusionOk="0" h="21600" w="21600">
                <a:moveTo>
                  <a:pt x="40" y="0"/>
                </a:moveTo>
                <a:lnTo>
                  <a:pt x="0" y="21600"/>
                </a:lnTo>
                <a:lnTo>
                  <a:pt x="21600" y="21586"/>
                </a:lnTo>
                <a:lnTo>
                  <a:pt x="15945" y="31"/>
                </a:lnTo>
                <a:close/>
              </a:path>
            </a:pathLst>
          </a:custGeom>
          <a:solidFill>
            <a:srgbClr val="000000">
              <a:alpha val="705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85"/>
          <p:cNvSpPr/>
          <p:nvPr/>
        </p:nvSpPr>
        <p:spPr>
          <a:xfrm>
            <a:off x="-9676" y="-9675"/>
            <a:ext cx="5276876" cy="5167076"/>
          </a:xfrm>
          <a:custGeom>
            <a:rect b="b" l="l" r="r" t="t"/>
            <a:pathLst>
              <a:path extrusionOk="0" h="21600" w="21600">
                <a:moveTo>
                  <a:pt x="40" y="0"/>
                </a:moveTo>
                <a:lnTo>
                  <a:pt x="0" y="21600"/>
                </a:lnTo>
                <a:lnTo>
                  <a:pt x="21600" y="21586"/>
                </a:lnTo>
                <a:lnTo>
                  <a:pt x="15945"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85"/>
          <p:cNvSpPr txBox="1"/>
          <p:nvPr>
            <p:ph type="title"/>
          </p:nvPr>
        </p:nvSpPr>
        <p:spPr>
          <a:xfrm>
            <a:off x="838309" y="1807899"/>
            <a:ext cx="31482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33" name="Google Shape;33;p85"/>
          <p:cNvSpPr txBox="1"/>
          <p:nvPr>
            <p:ph idx="1" type="body"/>
          </p:nvPr>
        </p:nvSpPr>
        <p:spPr>
          <a:xfrm>
            <a:off x="838249" y="2419350"/>
            <a:ext cx="3148202" cy="2255700"/>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34" name="Google Shape;34;p8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_1" showMasterSp="0">
  <p:cSld name="TITLE_1_2_1">
    <p:spTree>
      <p:nvGrpSpPr>
        <p:cNvPr id="35" name="Shape 35"/>
        <p:cNvGrpSpPr/>
        <p:nvPr/>
      </p:nvGrpSpPr>
      <p:grpSpPr>
        <a:xfrm>
          <a:off x="0" y="0"/>
          <a:ext cx="0" cy="0"/>
          <a:chOff x="0" y="0"/>
          <a:chExt cx="0" cy="0"/>
        </a:xfrm>
      </p:grpSpPr>
      <p:sp>
        <p:nvSpPr>
          <p:cNvPr id="36" name="Google Shape;36;p86"/>
          <p:cNvSpPr/>
          <p:nvPr/>
        </p:nvSpPr>
        <p:spPr>
          <a:xfrm>
            <a:off x="209249" y="-9675"/>
            <a:ext cx="3076752" cy="5167076"/>
          </a:xfrm>
          <a:custGeom>
            <a:rect b="b" l="l" r="r" t="t"/>
            <a:pathLst>
              <a:path extrusionOk="0" h="21600" w="21600">
                <a:moveTo>
                  <a:pt x="0" y="0"/>
                </a:moveTo>
                <a:lnTo>
                  <a:pt x="0" y="21600"/>
                </a:lnTo>
                <a:lnTo>
                  <a:pt x="21600" y="21586"/>
                </a:lnTo>
                <a:lnTo>
                  <a:pt x="11901" y="31"/>
                </a:lnTo>
                <a:close/>
              </a:path>
            </a:pathLst>
          </a:custGeom>
          <a:solidFill>
            <a:srgbClr val="000000">
              <a:alpha val="705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6"/>
          <p:cNvSpPr/>
          <p:nvPr/>
        </p:nvSpPr>
        <p:spPr>
          <a:xfrm>
            <a:off x="-19350" y="-9675"/>
            <a:ext cx="3076751" cy="5167076"/>
          </a:xfrm>
          <a:custGeom>
            <a:rect b="b" l="l" r="r" t="t"/>
            <a:pathLst>
              <a:path extrusionOk="0" h="21600" w="21600">
                <a:moveTo>
                  <a:pt x="0" y="0"/>
                </a:moveTo>
                <a:lnTo>
                  <a:pt x="0" y="21600"/>
                </a:lnTo>
                <a:lnTo>
                  <a:pt x="21600" y="21586"/>
                </a:lnTo>
                <a:lnTo>
                  <a:pt x="11901" y="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6"/>
          <p:cNvSpPr txBox="1"/>
          <p:nvPr>
            <p:ph type="title"/>
          </p:nvPr>
        </p:nvSpPr>
        <p:spPr>
          <a:xfrm>
            <a:off x="609704" y="4116875"/>
            <a:ext cx="16098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39" name="Google Shape;39;p8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
  <p:cSld name="TITLE_1_1">
    <p:spTree>
      <p:nvGrpSpPr>
        <p:cNvPr id="40" name="Shape 40"/>
        <p:cNvGrpSpPr/>
        <p:nvPr/>
      </p:nvGrpSpPr>
      <p:grpSpPr>
        <a:xfrm>
          <a:off x="0" y="0"/>
          <a:ext cx="0" cy="0"/>
          <a:chOff x="0" y="0"/>
          <a:chExt cx="0" cy="0"/>
        </a:xfrm>
      </p:grpSpPr>
      <p:sp>
        <p:nvSpPr>
          <p:cNvPr id="41" name="Google Shape;41;p87"/>
          <p:cNvSpPr txBox="1"/>
          <p:nvPr/>
        </p:nvSpPr>
        <p:spPr>
          <a:xfrm>
            <a:off x="799645" y="1612074"/>
            <a:ext cx="1957199" cy="12750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B7B7B7"/>
              </a:buClr>
              <a:buSzPts val="7200"/>
              <a:buFont typeface="Montserrat"/>
              <a:buNone/>
            </a:pPr>
            <a:r>
              <a:rPr b="0" i="0" lang="en-US" sz="7200" u="none" cap="none" strike="noStrike">
                <a:solidFill>
                  <a:srgbClr val="B7B7B7"/>
                </a:solidFill>
                <a:latin typeface="Montserrat"/>
                <a:ea typeface="Montserrat"/>
                <a:cs typeface="Montserrat"/>
                <a:sym typeface="Montserrat"/>
              </a:rPr>
              <a:t>“</a:t>
            </a:r>
            <a:endParaRPr/>
          </a:p>
        </p:txBody>
      </p:sp>
      <p:sp>
        <p:nvSpPr>
          <p:cNvPr id="42" name="Google Shape;42;p87"/>
          <p:cNvSpPr txBox="1"/>
          <p:nvPr>
            <p:ph idx="1" type="body"/>
          </p:nvPr>
        </p:nvSpPr>
        <p:spPr>
          <a:xfrm>
            <a:off x="838249" y="2419350"/>
            <a:ext cx="5324101" cy="2255700"/>
          </a:xfrm>
          <a:prstGeom prst="rect">
            <a:avLst/>
          </a:prstGeom>
          <a:noFill/>
          <a:ln>
            <a:noFill/>
          </a:ln>
        </p:spPr>
        <p:txBody>
          <a:bodyPr anchorCtr="0" anchor="t" bIns="91400" lIns="91400" spcFirstLastPara="1" rIns="91400" wrap="square" tIns="91400">
            <a:normAutofit/>
          </a:bodyPr>
          <a:lstStyle>
            <a:lvl1pPr indent="-381000" lvl="0" marL="457200" algn="l">
              <a:lnSpc>
                <a:spcPct val="100000"/>
              </a:lnSpc>
              <a:spcBef>
                <a:spcPts val="600"/>
              </a:spcBef>
              <a:spcAft>
                <a:spcPts val="0"/>
              </a:spcAft>
              <a:buSzPts val="2400"/>
              <a:buChar char="▸"/>
              <a:defRPr sz="2400">
                <a:latin typeface="Montserrat"/>
                <a:ea typeface="Montserrat"/>
                <a:cs typeface="Montserrat"/>
                <a:sym typeface="Montserrat"/>
              </a:defRPr>
            </a:lvl1pPr>
            <a:lvl2pPr indent="-381000" lvl="1" marL="914400" algn="l">
              <a:lnSpc>
                <a:spcPct val="100000"/>
              </a:lnSpc>
              <a:spcBef>
                <a:spcPts val="600"/>
              </a:spcBef>
              <a:spcAft>
                <a:spcPts val="0"/>
              </a:spcAft>
              <a:buSzPts val="2400"/>
              <a:buChar char="▹"/>
              <a:defRPr sz="2400">
                <a:latin typeface="Montserrat"/>
                <a:ea typeface="Montserrat"/>
                <a:cs typeface="Montserrat"/>
                <a:sym typeface="Montserrat"/>
              </a:defRPr>
            </a:lvl2pPr>
            <a:lvl3pPr indent="-381000" lvl="2" marL="1371600" algn="l">
              <a:lnSpc>
                <a:spcPct val="100000"/>
              </a:lnSpc>
              <a:spcBef>
                <a:spcPts val="600"/>
              </a:spcBef>
              <a:spcAft>
                <a:spcPts val="0"/>
              </a:spcAft>
              <a:buSzPts val="2400"/>
              <a:buChar char="▹"/>
              <a:defRPr sz="2400">
                <a:latin typeface="Montserrat"/>
                <a:ea typeface="Montserrat"/>
                <a:cs typeface="Montserrat"/>
                <a:sym typeface="Montserrat"/>
              </a:defRPr>
            </a:lvl3pPr>
            <a:lvl4pPr indent="-381000" lvl="3" marL="1828800" algn="l">
              <a:lnSpc>
                <a:spcPct val="100000"/>
              </a:lnSpc>
              <a:spcBef>
                <a:spcPts val="600"/>
              </a:spcBef>
              <a:spcAft>
                <a:spcPts val="0"/>
              </a:spcAft>
              <a:buSzPts val="2400"/>
              <a:buChar char="●"/>
              <a:defRPr sz="2400">
                <a:latin typeface="Montserrat"/>
                <a:ea typeface="Montserrat"/>
                <a:cs typeface="Montserrat"/>
                <a:sym typeface="Montserrat"/>
              </a:defRPr>
            </a:lvl4pPr>
            <a:lvl5pPr indent="-381000" lvl="4" marL="2286000" algn="l">
              <a:lnSpc>
                <a:spcPct val="100000"/>
              </a:lnSpc>
              <a:spcBef>
                <a:spcPts val="600"/>
              </a:spcBef>
              <a:spcAft>
                <a:spcPts val="0"/>
              </a:spcAft>
              <a:buSzPts val="2400"/>
              <a:buChar char="○"/>
              <a:defRPr sz="2400">
                <a:latin typeface="Montserrat"/>
                <a:ea typeface="Montserrat"/>
                <a:cs typeface="Montserrat"/>
                <a:sym typeface="Montserrat"/>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43" name="Google Shape;43;p8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1pPr>
            <a:lvl2pPr indent="0" lvl="1"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2pPr>
            <a:lvl3pPr indent="0" lvl="2"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3pPr>
            <a:lvl4pPr indent="0" lvl="3"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4pPr>
            <a:lvl5pPr indent="0" lvl="4"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5pPr>
            <a:lvl6pPr indent="0" lvl="5"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6pPr>
            <a:lvl7pPr indent="0" lvl="6"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7pPr>
            <a:lvl8pPr indent="0" lvl="7"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8pPr>
            <a:lvl9pPr indent="0" lvl="8" marL="0" marR="0" algn="r">
              <a:lnSpc>
                <a:spcPct val="100000"/>
              </a:lnSpc>
              <a:spcBef>
                <a:spcPts val="0"/>
              </a:spcBef>
              <a:spcAft>
                <a:spcPts val="0"/>
              </a:spcAft>
              <a:buClr>
                <a:srgbClr val="999999"/>
              </a:buClr>
              <a:buSzPts val="1300"/>
              <a:buFont typeface="Montserrat"/>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latin typeface="Karla"/>
              <a:ea typeface="Karla"/>
              <a:cs typeface="Karla"/>
              <a:sym typeface="Karl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44" name="Shape 44"/>
        <p:cNvGrpSpPr/>
        <p:nvPr/>
      </p:nvGrpSpPr>
      <p:grpSpPr>
        <a:xfrm>
          <a:off x="0" y="0"/>
          <a:ext cx="0" cy="0"/>
          <a:chOff x="0" y="0"/>
          <a:chExt cx="0" cy="0"/>
        </a:xfrm>
      </p:grpSpPr>
      <p:sp>
        <p:nvSpPr>
          <p:cNvPr id="45" name="Google Shape;45;p88"/>
          <p:cNvSpPr txBox="1"/>
          <p:nvPr>
            <p:ph type="title"/>
          </p:nvPr>
        </p:nvSpPr>
        <p:spPr>
          <a:xfrm>
            <a:off x="838349" y="1807899"/>
            <a:ext cx="5324101" cy="485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46" name="Google Shape;46;p88"/>
          <p:cNvSpPr txBox="1"/>
          <p:nvPr>
            <p:ph idx="1" type="body"/>
          </p:nvPr>
        </p:nvSpPr>
        <p:spPr>
          <a:xfrm>
            <a:off x="838249" y="2419350"/>
            <a:ext cx="5324101" cy="2255700"/>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47" name="Google Shape;47;p8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
  <p:cSld name="TITLE_AND_TWO_COLUMNS_1">
    <p:spTree>
      <p:nvGrpSpPr>
        <p:cNvPr id="48" name="Shape 48"/>
        <p:cNvGrpSpPr/>
        <p:nvPr/>
      </p:nvGrpSpPr>
      <p:grpSpPr>
        <a:xfrm>
          <a:off x="0" y="0"/>
          <a:ext cx="0" cy="0"/>
          <a:chOff x="0" y="0"/>
          <a:chExt cx="0" cy="0"/>
        </a:xfrm>
      </p:grpSpPr>
      <p:sp>
        <p:nvSpPr>
          <p:cNvPr id="49" name="Google Shape;49;p89"/>
          <p:cNvSpPr txBox="1"/>
          <p:nvPr>
            <p:ph type="title"/>
          </p:nvPr>
        </p:nvSpPr>
        <p:spPr>
          <a:xfrm>
            <a:off x="841000" y="1884099"/>
            <a:ext cx="4801500" cy="4095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B7B7B7"/>
              </a:buClr>
              <a:buSzPts val="1800"/>
              <a:buNone/>
              <a:defRPr/>
            </a:lvl1pPr>
            <a:lvl2pPr lvl="1" algn="l">
              <a:lnSpc>
                <a:spcPct val="100000"/>
              </a:lnSpc>
              <a:spcBef>
                <a:spcPts val="0"/>
              </a:spcBef>
              <a:spcAft>
                <a:spcPts val="0"/>
              </a:spcAft>
              <a:buClr>
                <a:srgbClr val="B7B7B7"/>
              </a:buClr>
              <a:buSzPts val="1800"/>
              <a:buNone/>
              <a:defRPr/>
            </a:lvl2pPr>
            <a:lvl3pPr lvl="2" algn="l">
              <a:lnSpc>
                <a:spcPct val="100000"/>
              </a:lnSpc>
              <a:spcBef>
                <a:spcPts val="0"/>
              </a:spcBef>
              <a:spcAft>
                <a:spcPts val="0"/>
              </a:spcAft>
              <a:buClr>
                <a:srgbClr val="B7B7B7"/>
              </a:buClr>
              <a:buSzPts val="1800"/>
              <a:buNone/>
              <a:defRPr/>
            </a:lvl3pPr>
            <a:lvl4pPr lvl="3" algn="l">
              <a:lnSpc>
                <a:spcPct val="100000"/>
              </a:lnSpc>
              <a:spcBef>
                <a:spcPts val="0"/>
              </a:spcBef>
              <a:spcAft>
                <a:spcPts val="0"/>
              </a:spcAft>
              <a:buClr>
                <a:srgbClr val="B7B7B7"/>
              </a:buClr>
              <a:buSzPts val="1800"/>
              <a:buNone/>
              <a:defRPr/>
            </a:lvl4pPr>
            <a:lvl5pPr lvl="4" algn="l">
              <a:lnSpc>
                <a:spcPct val="100000"/>
              </a:lnSpc>
              <a:spcBef>
                <a:spcPts val="0"/>
              </a:spcBef>
              <a:spcAft>
                <a:spcPts val="0"/>
              </a:spcAft>
              <a:buClr>
                <a:srgbClr val="B7B7B7"/>
              </a:buClr>
              <a:buSzPts val="1800"/>
              <a:buNone/>
              <a:defRPr/>
            </a:lvl5pPr>
            <a:lvl6pPr lvl="5" algn="l">
              <a:lnSpc>
                <a:spcPct val="100000"/>
              </a:lnSpc>
              <a:spcBef>
                <a:spcPts val="0"/>
              </a:spcBef>
              <a:spcAft>
                <a:spcPts val="0"/>
              </a:spcAft>
              <a:buClr>
                <a:srgbClr val="B7B7B7"/>
              </a:buClr>
              <a:buSzPts val="1800"/>
              <a:buNone/>
              <a:defRPr/>
            </a:lvl6pPr>
            <a:lvl7pPr lvl="6" algn="l">
              <a:lnSpc>
                <a:spcPct val="100000"/>
              </a:lnSpc>
              <a:spcBef>
                <a:spcPts val="0"/>
              </a:spcBef>
              <a:spcAft>
                <a:spcPts val="0"/>
              </a:spcAft>
              <a:buClr>
                <a:srgbClr val="B7B7B7"/>
              </a:buClr>
              <a:buSzPts val="1800"/>
              <a:buNone/>
              <a:defRPr/>
            </a:lvl7pPr>
            <a:lvl8pPr lvl="7" algn="l">
              <a:lnSpc>
                <a:spcPct val="100000"/>
              </a:lnSpc>
              <a:spcBef>
                <a:spcPts val="0"/>
              </a:spcBef>
              <a:spcAft>
                <a:spcPts val="0"/>
              </a:spcAft>
              <a:buClr>
                <a:srgbClr val="B7B7B7"/>
              </a:buClr>
              <a:buSzPts val="1800"/>
              <a:buNone/>
              <a:defRPr/>
            </a:lvl8pPr>
            <a:lvl9pPr lvl="8" algn="l">
              <a:lnSpc>
                <a:spcPct val="100000"/>
              </a:lnSpc>
              <a:spcBef>
                <a:spcPts val="0"/>
              </a:spcBef>
              <a:spcAft>
                <a:spcPts val="0"/>
              </a:spcAft>
              <a:buClr>
                <a:srgbClr val="B7B7B7"/>
              </a:buClr>
              <a:buSzPts val="1800"/>
              <a:buNone/>
              <a:defRPr/>
            </a:lvl9pPr>
          </a:lstStyle>
          <a:p/>
        </p:txBody>
      </p:sp>
      <p:sp>
        <p:nvSpPr>
          <p:cNvPr id="50" name="Google Shape;50;p89"/>
          <p:cNvSpPr txBox="1"/>
          <p:nvPr>
            <p:ph idx="1" type="body"/>
          </p:nvPr>
        </p:nvSpPr>
        <p:spPr>
          <a:xfrm>
            <a:off x="841000" y="2515374"/>
            <a:ext cx="1988700" cy="2410501"/>
          </a:xfrm>
          <a:prstGeom prst="rect">
            <a:avLst/>
          </a:prstGeom>
          <a:noFill/>
          <a:ln>
            <a:noFill/>
          </a:ln>
        </p:spPr>
        <p:txBody>
          <a:bodyPr anchorCtr="0" anchor="t" bIns="91400" lIns="91400" spcFirstLastPara="1" rIns="91400" wrap="square" tIns="91400">
            <a:norm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51" name="Google Shape;51;p89"/>
          <p:cNvSpPr txBox="1"/>
          <p:nvPr>
            <p:ph idx="2" type="body"/>
          </p:nvPr>
        </p:nvSpPr>
        <p:spPr>
          <a:xfrm>
            <a:off x="2931574" y="2515374"/>
            <a:ext cx="1988700" cy="24105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52" name="Google Shape;52;p89"/>
          <p:cNvSpPr txBox="1"/>
          <p:nvPr>
            <p:ph idx="3" type="body"/>
          </p:nvPr>
        </p:nvSpPr>
        <p:spPr>
          <a:xfrm>
            <a:off x="5022150" y="2515374"/>
            <a:ext cx="1988700" cy="2410501"/>
          </a:xfrm>
          <a:prstGeom prst="rect">
            <a:avLst/>
          </a:prstGeom>
          <a:noFill/>
          <a:ln>
            <a:noFill/>
          </a:ln>
        </p:spPr>
        <p:txBody>
          <a:bodyPr anchorCtr="0" anchor="t" bIns="91400" lIns="91400" spcFirstLastPara="1" rIns="91400" wrap="square" tIns="91400">
            <a:normAutofit/>
          </a:bodyPr>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0"/>
              </a:spcAft>
              <a:buSzPts val="1600"/>
              <a:buChar char="■"/>
              <a:defRPr/>
            </a:lvl9pPr>
          </a:lstStyle>
          <a:p/>
        </p:txBody>
      </p:sp>
      <p:sp>
        <p:nvSpPr>
          <p:cNvPr id="53" name="Google Shape;53;p8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1pPr>
            <a:lvl2pPr indent="0" lvl="1"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2pPr>
            <a:lvl3pPr indent="0" lvl="2"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3pPr>
            <a:lvl4pPr indent="0" lvl="3"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4pPr>
            <a:lvl5pPr indent="0" lvl="4"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5pPr>
            <a:lvl6pPr indent="0" lvl="5"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6pPr>
            <a:lvl7pPr indent="0" lvl="6"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7pPr>
            <a:lvl8pPr indent="0" lvl="7"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8pPr>
            <a:lvl9pPr indent="0" lvl="8" marL="0" algn="r">
              <a:lnSpc>
                <a:spcPct val="100000"/>
              </a:lnSpc>
              <a:spcBef>
                <a:spcPts val="0"/>
              </a:spcBef>
              <a:spcAft>
                <a:spcPts val="0"/>
              </a:spcAft>
              <a:buClr>
                <a:srgbClr val="999999"/>
              </a:buClr>
              <a:buSzPts val="1300"/>
              <a:buFont typeface="Karla"/>
              <a:buNone/>
              <a:defRPr sz="1300">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C34A"/>
        </a:solidFill>
      </p:bgPr>
    </p:bg>
    <p:spTree>
      <p:nvGrpSpPr>
        <p:cNvPr id="5" name="Shape 5"/>
        <p:cNvGrpSpPr/>
        <p:nvPr/>
      </p:nvGrpSpPr>
      <p:grpSpPr>
        <a:xfrm>
          <a:off x="0" y="0"/>
          <a:ext cx="0" cy="0"/>
          <a:chOff x="0" y="0"/>
          <a:chExt cx="0" cy="0"/>
        </a:xfrm>
      </p:grpSpPr>
      <p:sp>
        <p:nvSpPr>
          <p:cNvPr id="6" name="Google Shape;6;p80"/>
          <p:cNvSpPr/>
          <p:nvPr/>
        </p:nvSpPr>
        <p:spPr>
          <a:xfrm>
            <a:off x="228600" y="-10437"/>
            <a:ext cx="8229316" cy="5164388"/>
          </a:xfrm>
          <a:custGeom>
            <a:rect b="b" l="l" r="r" t="t"/>
            <a:pathLst>
              <a:path extrusionOk="0" h="21600" w="21600">
                <a:moveTo>
                  <a:pt x="0" y="0"/>
                </a:moveTo>
                <a:lnTo>
                  <a:pt x="0" y="21600"/>
                </a:lnTo>
                <a:lnTo>
                  <a:pt x="21600" y="21600"/>
                </a:lnTo>
                <a:lnTo>
                  <a:pt x="17974" y="35"/>
                </a:lnTo>
                <a:close/>
              </a:path>
            </a:pathLst>
          </a:custGeom>
          <a:solidFill>
            <a:srgbClr val="000000">
              <a:alpha val="705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80"/>
          <p:cNvSpPr/>
          <p:nvPr/>
        </p:nvSpPr>
        <p:spPr>
          <a:xfrm>
            <a:off x="0" y="-10437"/>
            <a:ext cx="8229316" cy="5164388"/>
          </a:xfrm>
          <a:custGeom>
            <a:rect b="b" l="l" r="r" t="t"/>
            <a:pathLst>
              <a:path extrusionOk="0" h="21600" w="21600">
                <a:moveTo>
                  <a:pt x="0" y="0"/>
                </a:moveTo>
                <a:lnTo>
                  <a:pt x="0" y="21600"/>
                </a:lnTo>
                <a:lnTo>
                  <a:pt x="21600" y="21600"/>
                </a:lnTo>
                <a:lnTo>
                  <a:pt x="17974" y="3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8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lvl1pPr indent="0" lvl="0"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1pPr>
            <a:lvl2pPr indent="0" lvl="1"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2pPr>
            <a:lvl3pPr indent="0" lvl="2"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3pPr>
            <a:lvl4pPr indent="0" lvl="3"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4pPr>
            <a:lvl5pPr indent="0" lvl="4"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5pPr>
            <a:lvl6pPr indent="0" lvl="5"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6pPr>
            <a:lvl7pPr indent="0" lvl="6"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7pPr>
            <a:lvl8pPr indent="0" lvl="7"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8pPr>
            <a:lvl9pPr indent="0" lvl="8" marL="0" marR="0" rtl="0" algn="r">
              <a:lnSpc>
                <a:spcPct val="100000"/>
              </a:lnSpc>
              <a:spcBef>
                <a:spcPts val="0"/>
              </a:spcBef>
              <a:spcAft>
                <a:spcPts val="0"/>
              </a:spcAft>
              <a:buClr>
                <a:srgbClr val="999999"/>
              </a:buClr>
              <a:buSzPts val="1300"/>
              <a:buFont typeface="Karla"/>
              <a:buNone/>
              <a:defRPr b="0" i="0" sz="1300" u="none" cap="none" strike="noStrike">
                <a:solidFill>
                  <a:srgbClr val="999999"/>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9" name="Google Shape;9;p80"/>
          <p:cNvSpPr txBox="1"/>
          <p:nvPr>
            <p:ph type="title"/>
          </p:nvPr>
        </p:nvSpPr>
        <p:spPr>
          <a:xfrm>
            <a:off x="457200" y="0"/>
            <a:ext cx="8229600" cy="1063229"/>
          </a:xfrm>
          <a:prstGeom prst="rect">
            <a:avLst/>
          </a:prstGeom>
          <a:noFill/>
          <a:ln>
            <a:noFill/>
          </a:ln>
        </p:spPr>
        <p:txBody>
          <a:bodyPr anchorCtr="0" anchor="b" bIns="91400" lIns="91400" spcFirstLastPara="1" rIns="91400" wrap="square" tIns="91400">
            <a:noAutofit/>
          </a:bodyPr>
          <a:lstStyle>
            <a:lvl1pPr lvl="0"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1pPr>
            <a:lvl2pPr lvl="1"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2pPr>
            <a:lvl3pPr lvl="2"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3pPr>
            <a:lvl4pPr lvl="3"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4pPr>
            <a:lvl5pPr lvl="4"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5pPr>
            <a:lvl6pPr lvl="5"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6pPr>
            <a:lvl7pPr lvl="6"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7pPr>
            <a:lvl8pPr lvl="7"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8pPr>
            <a:lvl9pPr lvl="8" marR="0" rtl="0" algn="l">
              <a:lnSpc>
                <a:spcPct val="100000"/>
              </a:lnSpc>
              <a:spcBef>
                <a:spcPts val="0"/>
              </a:spcBef>
              <a:spcAft>
                <a:spcPts val="0"/>
              </a:spcAft>
              <a:buClr>
                <a:srgbClr val="B7B7B7"/>
              </a:buClr>
              <a:buSzPts val="1200"/>
              <a:buFont typeface="Montserrat"/>
              <a:buNone/>
              <a:defRPr b="1" i="0" sz="1200" u="none" cap="none" strike="noStrike">
                <a:solidFill>
                  <a:srgbClr val="B7B7B7"/>
                </a:solidFill>
                <a:latin typeface="Montserrat"/>
                <a:ea typeface="Montserrat"/>
                <a:cs typeface="Montserrat"/>
                <a:sym typeface="Montserrat"/>
              </a:defRPr>
            </a:lvl9pPr>
          </a:lstStyle>
          <a:p/>
        </p:txBody>
      </p:sp>
      <p:sp>
        <p:nvSpPr>
          <p:cNvPr id="10" name="Google Shape;10;p80"/>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Autofit/>
          </a:bodyPr>
          <a:lstStyle>
            <a:lvl1pPr indent="-330200" lvl="0" marL="4572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1pPr>
            <a:lvl2pPr indent="-330200" lvl="1" marL="9144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2pPr>
            <a:lvl3pPr indent="-330200" lvl="2" marL="13716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3pPr>
            <a:lvl4pPr indent="-330200" lvl="3" marL="18288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4pPr>
            <a:lvl5pPr indent="-330200" lvl="4" marL="22860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5pPr>
            <a:lvl6pPr indent="-330200" lvl="5" marL="27432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6pPr>
            <a:lvl7pPr indent="-330200" lvl="6" marL="32004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7pPr>
            <a:lvl8pPr indent="-330200" lvl="7" marL="36576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8pPr>
            <a:lvl9pPr indent="-330200" lvl="8" marL="4114800" marR="0" rtl="0" algn="l">
              <a:lnSpc>
                <a:spcPct val="100000"/>
              </a:lnSpc>
              <a:spcBef>
                <a:spcPts val="600"/>
              </a:spcBef>
              <a:spcAft>
                <a:spcPts val="0"/>
              </a:spcAft>
              <a:buClr>
                <a:srgbClr val="999999"/>
              </a:buClr>
              <a:buSzPts val="1600"/>
              <a:buFont typeface="Helvetica Neue"/>
              <a:buChar char="■"/>
              <a:defRPr b="0" i="0" sz="1600" u="none" cap="none" strike="noStrike">
                <a:solidFill>
                  <a:srgbClr val="999999"/>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hyperlink" Target="https://fr.wikipedia.org/wiki/Composant_logiciel" TargetMode="External"/><Relationship Id="rId5" Type="http://schemas.openxmlformats.org/officeDocument/2006/relationships/hyperlink" Target="https://fr.wikipedia.org/wiki/Serveur_informatique" TargetMode="External"/><Relationship Id="rId6" Type="http://schemas.openxmlformats.org/officeDocument/2006/relationships/hyperlink" Target="https://fr.wikipedia.org/wiki/Java_EE" TargetMode="External"/><Relationship Id="rId7" Type="http://schemas.openxmlformats.org/officeDocument/2006/relationships/hyperlink" Target="https://fr.wikipedia.org/wiki/Java_(langage)" TargetMode="External"/><Relationship Id="rId8" Type="http://schemas.openxmlformats.org/officeDocument/2006/relationships/hyperlink" Target="https://fr.wikipedia.org/wiki/Serveur_d%27applica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hyperlink" Target="http://www.oracle.com/technetwork/java/javase/documentation/spec-136004.html" TargetMode="External"/><Relationship Id="rId5" Type="http://schemas.openxmlformats.org/officeDocument/2006/relationships/hyperlink" Target="http://en.wikipedia.org/wiki/Mutator_method" TargetMode="External"/><Relationship Id="rId6" Type="http://schemas.openxmlformats.org/officeDocument/2006/relationships/hyperlink" Target="http://en.wikipedia.org/wiki/Nullary_constructor" TargetMode="External"/><Relationship Id="rId7" Type="http://schemas.openxmlformats.org/officeDocument/2006/relationships/hyperlink" Target="http://docs.oracle.com/javase/8/docs/api/java/io/Serializabl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30" name="Shape 130"/>
        <p:cNvGrpSpPr/>
        <p:nvPr/>
      </p:nvGrpSpPr>
      <p:grpSpPr>
        <a:xfrm>
          <a:off x="0" y="0"/>
          <a:ext cx="0" cy="0"/>
          <a:chOff x="0" y="0"/>
          <a:chExt cx="0" cy="0"/>
        </a:xfrm>
      </p:grpSpPr>
      <p:sp>
        <p:nvSpPr>
          <p:cNvPr id="131" name="Google Shape;131;p1"/>
          <p:cNvSpPr txBox="1"/>
          <p:nvPr>
            <p:ph type="title"/>
          </p:nvPr>
        </p:nvSpPr>
        <p:spPr>
          <a:xfrm>
            <a:off x="664425" y="1877649"/>
            <a:ext cx="4135200" cy="32658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434343"/>
              </a:buClr>
              <a:buSzPts val="3200"/>
              <a:buFont typeface="Roboto"/>
              <a:buNone/>
            </a:pPr>
            <a:r>
              <a:rPr lang="en-US" sz="3200">
                <a:solidFill>
                  <a:srgbClr val="434343"/>
                </a:solidFill>
                <a:latin typeface="Roboto"/>
                <a:ea typeface="Roboto"/>
                <a:cs typeface="Roboto"/>
                <a:sym typeface="Roboto"/>
              </a:rPr>
              <a:t>JAVA EE </a:t>
            </a:r>
            <a:endParaRPr/>
          </a:p>
          <a:p>
            <a:pPr indent="0" lvl="0" marL="0" rtl="0" algn="l">
              <a:lnSpc>
                <a:spcPct val="100000"/>
              </a:lnSpc>
              <a:spcBef>
                <a:spcPts val="0"/>
              </a:spcBef>
              <a:spcAft>
                <a:spcPts val="0"/>
              </a:spcAft>
              <a:buClr>
                <a:srgbClr val="CC0000"/>
              </a:buClr>
              <a:buSzPts val="1500"/>
              <a:buFont typeface="Roboto"/>
              <a:buNone/>
            </a:pPr>
            <a:r>
              <a:rPr lang="en-US" sz="1500">
                <a:solidFill>
                  <a:srgbClr val="CC0000"/>
                </a:solidFill>
                <a:latin typeface="Roboto"/>
                <a:ea typeface="Roboto"/>
                <a:cs typeface="Roboto"/>
                <a:sym typeface="Roboto"/>
              </a:rPr>
              <a:t>M2I Formations 2022</a:t>
            </a:r>
            <a:endParaRPr/>
          </a:p>
          <a:p>
            <a:pPr indent="0" lvl="0" marL="0" rtl="0" algn="l">
              <a:lnSpc>
                <a:spcPct val="100000"/>
              </a:lnSpc>
              <a:spcBef>
                <a:spcPts val="0"/>
              </a:spcBef>
              <a:spcAft>
                <a:spcPts val="0"/>
              </a:spcAft>
              <a:buClr>
                <a:srgbClr val="B7B7B7"/>
              </a:buClr>
              <a:buSzPts val="1400"/>
              <a:buFont typeface="Montserrat"/>
              <a:buNone/>
            </a:pPr>
            <a:r>
              <a:t/>
            </a:r>
            <a:endParaRPr sz="1400">
              <a:solidFill>
                <a:srgbClr val="CC0000"/>
              </a:solidFill>
              <a:latin typeface="Roboto"/>
              <a:ea typeface="Roboto"/>
              <a:cs typeface="Roboto"/>
              <a:sym typeface="Roboto"/>
            </a:endParaRPr>
          </a:p>
          <a:p>
            <a:pPr indent="0" lvl="0" marL="0" rtl="0" algn="l">
              <a:lnSpc>
                <a:spcPct val="115000"/>
              </a:lnSpc>
              <a:spcBef>
                <a:spcPts val="0"/>
              </a:spcBef>
              <a:spcAft>
                <a:spcPts val="0"/>
              </a:spcAft>
              <a:buClr>
                <a:srgbClr val="434343"/>
              </a:buClr>
              <a:buSzPts val="1400"/>
              <a:buFont typeface="Roboto"/>
              <a:buNone/>
            </a:pPr>
            <a:r>
              <a:t/>
            </a:r>
            <a:endParaRPr sz="1400">
              <a:solidFill>
                <a:srgbClr val="CC0000"/>
              </a:solidFill>
              <a:latin typeface="Roboto"/>
              <a:ea typeface="Roboto"/>
              <a:cs typeface="Roboto"/>
              <a:sym typeface="Roboto"/>
            </a:endParaRPr>
          </a:p>
          <a:p>
            <a:pPr indent="0" lvl="0" marL="0" rtl="0" algn="l">
              <a:lnSpc>
                <a:spcPct val="115000"/>
              </a:lnSpc>
              <a:spcBef>
                <a:spcPts val="0"/>
              </a:spcBef>
              <a:spcAft>
                <a:spcPts val="0"/>
              </a:spcAft>
              <a:buClr>
                <a:srgbClr val="434343"/>
              </a:buClr>
              <a:buSzPts val="1300"/>
              <a:buFont typeface="Roboto"/>
              <a:buNone/>
            </a:pPr>
            <a:r>
              <a:rPr b="0" lang="en-US" sz="1300">
                <a:solidFill>
                  <a:srgbClr val="434343"/>
                </a:solidFill>
                <a:latin typeface="Roboto"/>
                <a:ea typeface="Roboto"/>
                <a:cs typeface="Roboto"/>
                <a:sym typeface="Roboto"/>
              </a:rPr>
              <a:t>Samih Habbani</a:t>
            </a:r>
            <a:endParaRPr/>
          </a:p>
        </p:txBody>
      </p:sp>
      <p:sp>
        <p:nvSpPr>
          <p:cNvPr id="132" name="Google Shape;132;p1"/>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49;p27" id="133" name="Google Shape;133;p1"/>
          <p:cNvPicPr preferRelativeResize="0"/>
          <p:nvPr/>
        </p:nvPicPr>
        <p:blipFill rotWithShape="1">
          <a:blip r:embed="rId3">
            <a:alphaModFix/>
          </a:blip>
          <a:srcRect b="0" l="0" r="0" t="0"/>
          <a:stretch/>
        </p:blipFill>
        <p:spPr>
          <a:xfrm>
            <a:off x="773800" y="684900"/>
            <a:ext cx="1210050" cy="12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01" name="Shape 201"/>
        <p:cNvGrpSpPr/>
        <p:nvPr/>
      </p:nvGrpSpPr>
      <p:grpSpPr>
        <a:xfrm>
          <a:off x="0" y="0"/>
          <a:ext cx="0" cy="0"/>
          <a:chOff x="0" y="0"/>
          <a:chExt cx="0" cy="0"/>
        </a:xfrm>
      </p:grpSpPr>
      <p:sp>
        <p:nvSpPr>
          <p:cNvPr id="202" name="Google Shape;202;p1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Pourquoi l’utilise-t-on?</a:t>
            </a:r>
            <a:endParaRPr/>
          </a:p>
        </p:txBody>
      </p:sp>
      <p:sp>
        <p:nvSpPr>
          <p:cNvPr id="203" name="Google Shape;203;p1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04" name="Google Shape;204;p1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05" name="Google Shape;205;p10"/>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Créer des applications simples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Créer des applications complexes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Pour créer des applications que l’on peut exécuter sur des clouds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Pour créer des applications que l’on peut découper en micro services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09" name="Shape 209"/>
        <p:cNvGrpSpPr/>
        <p:nvPr/>
      </p:nvGrpSpPr>
      <p:grpSpPr>
        <a:xfrm>
          <a:off x="0" y="0"/>
          <a:ext cx="0" cy="0"/>
          <a:chOff x="0" y="0"/>
          <a:chExt cx="0" cy="0"/>
        </a:xfrm>
      </p:grpSpPr>
      <p:sp>
        <p:nvSpPr>
          <p:cNvPr id="210" name="Google Shape;210;p1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Différence entre JAVA EE et JAVA SE</a:t>
            </a:r>
            <a:endParaRPr/>
          </a:p>
        </p:txBody>
      </p:sp>
      <p:sp>
        <p:nvSpPr>
          <p:cNvPr id="211" name="Google Shape;211;p11"/>
          <p:cNvSpPr txBox="1"/>
          <p:nvPr>
            <p:ph idx="12" type="sldNum"/>
          </p:nvPr>
        </p:nvSpPr>
        <p:spPr>
          <a:xfrm>
            <a:off x="8738465" y="4753626"/>
            <a:ext cx="367019"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12" name="Google Shape;212;p1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13" name="Google Shape;213;p11"/>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JAVA EE : Java Enterprise Edition (JEE - J2E - Jakarta EE)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Construit au dessus de la plateforme JAVA</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Destiné aux grandes entreprises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En JAVA EE on se concentre sur l’aspect métier en simplifiant configuration et technique</a:t>
            </a:r>
            <a:endParaRPr/>
          </a:p>
          <a:p>
            <a:pPr indent="-228600" lvl="0" marL="457200" rtl="0" algn="l">
              <a:lnSpc>
                <a:spcPct val="100000"/>
              </a:lnSpc>
              <a:spcBef>
                <a:spcPts val="1000"/>
              </a:spcBef>
              <a:spcAft>
                <a:spcPts val="0"/>
              </a:spcAft>
              <a:buClr>
                <a:srgbClr val="434343"/>
              </a:buClr>
              <a:buSzPts val="1200"/>
              <a:buNone/>
            </a:pPr>
            <a:r>
              <a:t/>
            </a:r>
            <a:endParaRPr sz="1200">
              <a:solidFill>
                <a:srgbClr val="434343"/>
              </a:solidFill>
              <a:latin typeface="Roboto"/>
              <a:ea typeface="Roboto"/>
              <a:cs typeface="Roboto"/>
              <a:sym typeface="Roboto"/>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JAVA SE : JAVA Standard Edition</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Destiné à créer des applications très simples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Code assez complexe dès que l’on souhaite aller plus loin (persistance de données…)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17" name="Shape 217"/>
        <p:cNvGrpSpPr/>
        <p:nvPr/>
      </p:nvGrpSpPr>
      <p:grpSpPr>
        <a:xfrm>
          <a:off x="0" y="0"/>
          <a:ext cx="0" cy="0"/>
          <a:chOff x="0" y="0"/>
          <a:chExt cx="0" cy="0"/>
        </a:xfrm>
      </p:grpSpPr>
      <p:sp>
        <p:nvSpPr>
          <p:cNvPr id="218" name="Google Shape;218;p1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Le concurrent de Java EE</a:t>
            </a:r>
            <a:endParaRPr/>
          </a:p>
        </p:txBody>
      </p:sp>
      <p:sp>
        <p:nvSpPr>
          <p:cNvPr id="219" name="Google Shape;219;p1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20" name="Google Shape;220;p1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OG-Spring.png" id="221" name="Google Shape;221;p12"/>
          <p:cNvPicPr preferRelativeResize="0"/>
          <p:nvPr/>
        </p:nvPicPr>
        <p:blipFill rotWithShape="1">
          <a:blip r:embed="rId4">
            <a:alphaModFix/>
          </a:blip>
          <a:srcRect b="0" l="0" r="0" t="0"/>
          <a:stretch/>
        </p:blipFill>
        <p:spPr>
          <a:xfrm>
            <a:off x="1866062" y="1830058"/>
            <a:ext cx="4497192" cy="2248597"/>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25" name="Shape 225"/>
        <p:cNvGrpSpPr/>
        <p:nvPr/>
      </p:nvGrpSpPr>
      <p:grpSpPr>
        <a:xfrm>
          <a:off x="0" y="0"/>
          <a:ext cx="0" cy="0"/>
          <a:chOff x="0" y="0"/>
          <a:chExt cx="0" cy="0"/>
        </a:xfrm>
      </p:grpSpPr>
      <p:sp>
        <p:nvSpPr>
          <p:cNvPr id="226" name="Google Shape;226;p1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JAVA EE répond à des besoins particuliers</a:t>
            </a:r>
            <a:endParaRPr/>
          </a:p>
        </p:txBody>
      </p:sp>
      <p:sp>
        <p:nvSpPr>
          <p:cNvPr id="227" name="Google Shape;227;p1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28" name="Google Shape;228;p1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29" name="Google Shape;229;p13"/>
          <p:cNvSpPr txBox="1"/>
          <p:nvPr/>
        </p:nvSpPr>
        <p:spPr>
          <a:xfrm>
            <a:off x="437674" y="1345174"/>
            <a:ext cx="6051901" cy="2625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Côté entreprise :</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Des applications qui répondent aux besoins business</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Les applications sont souvent complexes et changent rapidement</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Besoin de distribuer des applications internationalisées</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Côté application :</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Des applications rapides</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Limiter les bugs</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Mobile friendly et interfaces web</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33" name="Shape 233"/>
        <p:cNvGrpSpPr/>
        <p:nvPr/>
      </p:nvGrpSpPr>
      <p:grpSpPr>
        <a:xfrm>
          <a:off x="0" y="0"/>
          <a:ext cx="0" cy="0"/>
          <a:chOff x="0" y="0"/>
          <a:chExt cx="0" cy="0"/>
        </a:xfrm>
      </p:grpSpPr>
      <p:sp>
        <p:nvSpPr>
          <p:cNvPr id="234" name="Google Shape;234;p14"/>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JAVA EE ou JAVA SE?</a:t>
            </a:r>
            <a:endParaRPr/>
          </a:p>
        </p:txBody>
      </p:sp>
      <p:sp>
        <p:nvSpPr>
          <p:cNvPr id="235" name="Google Shape;235;p1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36" name="Google Shape;236;p14"/>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37" name="Google Shape;237;p14"/>
          <p:cNvSpPr txBox="1"/>
          <p:nvPr/>
        </p:nvSpPr>
        <p:spPr>
          <a:xfrm>
            <a:off x="437674" y="1345174"/>
            <a:ext cx="6051900" cy="20460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Si vous avez besoin de :</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Gérer des transactions de données</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Mettre en place une messagerie</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Envoyer des mails</a:t>
            </a:r>
            <a:endParaRPr/>
          </a:p>
          <a:p>
            <a:pPr indent="-304800" lvl="0" marL="457200" marR="0" rtl="0" algn="l">
              <a:lnSpc>
                <a:spcPct val="100000"/>
              </a:lnSpc>
              <a:spcBef>
                <a:spcPts val="1000"/>
              </a:spcBef>
              <a:spcAft>
                <a:spcPts val="0"/>
              </a:spcAft>
              <a:buClr>
                <a:srgbClr val="434343"/>
              </a:buClr>
              <a:buSzPts val="1200"/>
              <a:buFont typeface="Helvetica Neue"/>
              <a:buChar char="▸"/>
            </a:pPr>
            <a:r>
              <a:rPr b="0" i="0" lang="en-US" sz="1200" u="none" cap="none" strike="noStrike">
                <a:solidFill>
                  <a:srgbClr val="434343"/>
                </a:solidFill>
                <a:latin typeface="Roboto"/>
                <a:ea typeface="Roboto"/>
                <a:cs typeface="Roboto"/>
                <a:sym typeface="Roboto"/>
              </a:rPr>
              <a:t>Gérer les persistance de données</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JAVA SE ne fournit pas ces services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41" name="Shape 241"/>
        <p:cNvGrpSpPr/>
        <p:nvPr/>
      </p:nvGrpSpPr>
      <p:grpSpPr>
        <a:xfrm>
          <a:off x="0" y="0"/>
          <a:ext cx="0" cy="0"/>
          <a:chOff x="0" y="0"/>
          <a:chExt cx="0" cy="0"/>
        </a:xfrm>
      </p:grpSpPr>
      <p:sp>
        <p:nvSpPr>
          <p:cNvPr id="242" name="Google Shape;242;p1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Objectifs?</a:t>
            </a:r>
            <a:endParaRPr/>
          </a:p>
        </p:txBody>
      </p:sp>
      <p:sp>
        <p:nvSpPr>
          <p:cNvPr id="243" name="Google Shape;243;p1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44" name="Google Shape;244;p1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45" name="Google Shape;245;p15"/>
          <p:cNvSpPr txBox="1"/>
          <p:nvPr/>
        </p:nvSpPr>
        <p:spPr>
          <a:xfrm>
            <a:off x="437674" y="1345174"/>
            <a:ext cx="6051901" cy="36065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Nous concentrer sur le modèle business plutôt que sur la logique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49" name="Shape 249"/>
        <p:cNvGrpSpPr/>
        <p:nvPr/>
      </p:nvGrpSpPr>
      <p:grpSpPr>
        <a:xfrm>
          <a:off x="0" y="0"/>
          <a:ext cx="0" cy="0"/>
          <a:chOff x="0" y="0"/>
          <a:chExt cx="0" cy="0"/>
        </a:xfrm>
      </p:grpSpPr>
      <p:sp>
        <p:nvSpPr>
          <p:cNvPr id="250" name="Google Shape;250;p16"/>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2.</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Le Jargon</a:t>
            </a:r>
            <a:endParaRPr/>
          </a:p>
        </p:txBody>
      </p:sp>
      <p:sp>
        <p:nvSpPr>
          <p:cNvPr id="251" name="Google Shape;251;p1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252" name="Google Shape;252;p16"/>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56" name="Shape 256"/>
        <p:cNvGrpSpPr/>
        <p:nvPr/>
      </p:nvGrpSpPr>
      <p:grpSpPr>
        <a:xfrm>
          <a:off x="0" y="0"/>
          <a:ext cx="0" cy="0"/>
          <a:chOff x="0" y="0"/>
          <a:chExt cx="0" cy="0"/>
        </a:xfrm>
      </p:grpSpPr>
      <p:sp>
        <p:nvSpPr>
          <p:cNvPr id="257" name="Google Shape;257;p1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Une application d’entreprise - qu’est-ce que c’est?</a:t>
            </a:r>
            <a:endParaRPr/>
          </a:p>
        </p:txBody>
      </p:sp>
      <p:sp>
        <p:nvSpPr>
          <p:cNvPr id="258" name="Google Shape;258;p1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59" name="Google Shape;259;p1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60" name="Google Shape;260;p17"/>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Multi-tiered</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Scalable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Secure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Performante et qualitative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64" name="Shape 264"/>
        <p:cNvGrpSpPr/>
        <p:nvPr/>
      </p:nvGrpSpPr>
      <p:grpSpPr>
        <a:xfrm>
          <a:off x="0" y="0"/>
          <a:ext cx="0" cy="0"/>
          <a:chOff x="0" y="0"/>
          <a:chExt cx="0" cy="0"/>
        </a:xfrm>
      </p:grpSpPr>
      <p:sp>
        <p:nvSpPr>
          <p:cNvPr id="265" name="Google Shape;265;p1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Une application d’entreprise - qu’est-ce que c’est?</a:t>
            </a:r>
            <a:endParaRPr/>
          </a:p>
        </p:txBody>
      </p:sp>
      <p:sp>
        <p:nvSpPr>
          <p:cNvPr id="266" name="Google Shape;266;p1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67" name="Google Shape;267;p1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68" name="Google Shape;268;p18"/>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Container</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Components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Services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APIS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72" name="Shape 272"/>
        <p:cNvGrpSpPr/>
        <p:nvPr/>
      </p:nvGrpSpPr>
      <p:grpSpPr>
        <a:xfrm>
          <a:off x="0" y="0"/>
          <a:ext cx="0" cy="0"/>
          <a:chOff x="0" y="0"/>
          <a:chExt cx="0" cy="0"/>
        </a:xfrm>
      </p:grpSpPr>
      <p:sp>
        <p:nvSpPr>
          <p:cNvPr id="273" name="Google Shape;273;p1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Container?</a:t>
            </a:r>
            <a:endParaRPr/>
          </a:p>
        </p:txBody>
      </p:sp>
      <p:sp>
        <p:nvSpPr>
          <p:cNvPr id="274" name="Google Shape;274;p1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75" name="Google Shape;275;p1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76" name="Google Shape;276;p19"/>
          <p:cNvSpPr txBox="1"/>
          <p:nvPr/>
        </p:nvSpPr>
        <p:spPr>
          <a:xfrm>
            <a:off x="437674" y="1345174"/>
            <a:ext cx="6051901" cy="974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Un serveur </a:t>
            </a:r>
            <a:r>
              <a:rPr b="1" i="0" lang="en-US" sz="1200" u="none" cap="none" strike="noStrike">
                <a:solidFill>
                  <a:srgbClr val="666666"/>
                </a:solidFill>
                <a:latin typeface="Roboto"/>
                <a:ea typeface="Roboto"/>
                <a:cs typeface="Roboto"/>
                <a:sym typeface="Roboto"/>
              </a:rPr>
              <a:t>Java EE</a:t>
            </a:r>
            <a:r>
              <a:rPr b="0" i="0" lang="en-US" sz="1200" u="none" cap="none" strike="noStrike">
                <a:solidFill>
                  <a:srgbClr val="666666"/>
                </a:solidFill>
                <a:latin typeface="Roboto"/>
                <a:ea typeface="Roboto"/>
                <a:cs typeface="Roboto"/>
                <a:sym typeface="Roboto"/>
              </a:rPr>
              <a:t> fournit un </a:t>
            </a:r>
            <a:r>
              <a:rPr b="1" i="0" lang="en-US" sz="1200" u="none" cap="none" strike="noStrike">
                <a:solidFill>
                  <a:srgbClr val="666666"/>
                </a:solidFill>
                <a:latin typeface="Roboto"/>
                <a:ea typeface="Roboto"/>
                <a:cs typeface="Roboto"/>
                <a:sym typeface="Roboto"/>
              </a:rPr>
              <a:t>conteneur</a:t>
            </a:r>
            <a:r>
              <a:rPr b="0" i="0" lang="en-US" sz="1200" u="none" cap="none" strike="noStrike">
                <a:solidFill>
                  <a:srgbClr val="666666"/>
                </a:solidFill>
                <a:latin typeface="Roboto"/>
                <a:ea typeface="Roboto"/>
                <a:cs typeface="Roboto"/>
                <a:sym typeface="Roboto"/>
              </a:rPr>
              <a:t> Web (parfois appelé </a:t>
            </a:r>
            <a:r>
              <a:rPr b="1" i="0" lang="en-US" sz="1200" u="none" cap="none" strike="noStrike">
                <a:solidFill>
                  <a:srgbClr val="666666"/>
                </a:solidFill>
                <a:latin typeface="Roboto"/>
                <a:ea typeface="Roboto"/>
                <a:cs typeface="Roboto"/>
                <a:sym typeface="Roboto"/>
              </a:rPr>
              <a:t>conteneur</a:t>
            </a:r>
            <a:r>
              <a:rPr b="0" i="0" lang="en-US" sz="1200" u="none" cap="none" strike="noStrike">
                <a:solidFill>
                  <a:srgbClr val="666666"/>
                </a:solidFill>
                <a:latin typeface="Roboto"/>
                <a:ea typeface="Roboto"/>
                <a:cs typeface="Roboto"/>
                <a:sym typeface="Roboto"/>
              </a:rPr>
              <a:t> de servlets). Un </a:t>
            </a:r>
            <a:r>
              <a:rPr b="1" i="0" lang="en-US" sz="1200" u="none" cap="none" strike="noStrike">
                <a:solidFill>
                  <a:srgbClr val="666666"/>
                </a:solidFill>
                <a:latin typeface="Roboto"/>
                <a:ea typeface="Roboto"/>
                <a:cs typeface="Roboto"/>
                <a:sym typeface="Roboto"/>
              </a:rPr>
              <a:t>conteneur</a:t>
            </a:r>
            <a:r>
              <a:rPr b="0" i="0" lang="en-US" sz="1200" u="none" cap="none" strike="noStrike">
                <a:solidFill>
                  <a:srgbClr val="666666"/>
                </a:solidFill>
                <a:latin typeface="Roboto"/>
                <a:ea typeface="Roboto"/>
                <a:cs typeface="Roboto"/>
                <a:sym typeface="Roboto"/>
              </a:rPr>
              <a:t> a la charge d'instancier, d'initialiser et de détruire les servlets d'une application. C'</a:t>
            </a:r>
            <a:r>
              <a:rPr b="1" i="0" lang="en-US" sz="1200" u="none" cap="none" strike="noStrike">
                <a:solidFill>
                  <a:srgbClr val="666666"/>
                </a:solidFill>
                <a:latin typeface="Roboto"/>
                <a:ea typeface="Roboto"/>
                <a:cs typeface="Roboto"/>
                <a:sym typeface="Roboto"/>
              </a:rPr>
              <a:t>est</a:t>
            </a:r>
            <a:r>
              <a:rPr b="0" i="0" lang="en-US" sz="1200" u="none" cap="none" strike="noStrike">
                <a:solidFill>
                  <a:srgbClr val="666666"/>
                </a:solidFill>
                <a:latin typeface="Roboto"/>
                <a:ea typeface="Roboto"/>
                <a:cs typeface="Roboto"/>
                <a:sym typeface="Roboto"/>
              </a:rPr>
              <a:t> également le </a:t>
            </a:r>
            <a:r>
              <a:rPr b="1" i="0" lang="en-US" sz="1200" u="none" cap="none" strike="noStrike">
                <a:solidFill>
                  <a:srgbClr val="666666"/>
                </a:solidFill>
                <a:latin typeface="Roboto"/>
                <a:ea typeface="Roboto"/>
                <a:cs typeface="Roboto"/>
                <a:sym typeface="Roboto"/>
              </a:rPr>
              <a:t>conteneur qui</a:t>
            </a:r>
            <a:r>
              <a:rPr b="0" i="0" lang="en-US" sz="1200" u="none" cap="none" strike="noStrike">
                <a:solidFill>
                  <a:srgbClr val="666666"/>
                </a:solidFill>
                <a:latin typeface="Roboto"/>
                <a:ea typeface="Roboto"/>
                <a:cs typeface="Roboto"/>
                <a:sym typeface="Roboto"/>
              </a:rPr>
              <a:t> fournit une instance de HttpServletRequest et de HttpServletResponse pour chaque requête.</a:t>
            </a:r>
            <a:endParaRPr/>
          </a:p>
        </p:txBody>
      </p:sp>
      <p:pic>
        <p:nvPicPr>
          <p:cNvPr descr="1_xJEUm1hUvxppvcjY14IKQA.jpg" id="277" name="Google Shape;277;p19"/>
          <p:cNvPicPr preferRelativeResize="0"/>
          <p:nvPr/>
        </p:nvPicPr>
        <p:blipFill rotWithShape="1">
          <a:blip r:embed="rId4">
            <a:alphaModFix/>
          </a:blip>
          <a:srcRect b="0" l="0" r="0" t="0"/>
          <a:stretch/>
        </p:blipFill>
        <p:spPr>
          <a:xfrm>
            <a:off x="1650597" y="2681294"/>
            <a:ext cx="3626056" cy="2039657"/>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37" name="Shape 137"/>
        <p:cNvGrpSpPr/>
        <p:nvPr/>
      </p:nvGrpSpPr>
      <p:grpSpPr>
        <a:xfrm>
          <a:off x="0" y="0"/>
          <a:ext cx="0" cy="0"/>
          <a:chOff x="0" y="0"/>
          <a:chExt cx="0" cy="0"/>
        </a:xfrm>
      </p:grpSpPr>
      <p:sp>
        <p:nvSpPr>
          <p:cNvPr id="138" name="Google Shape;138;p2"/>
          <p:cNvSpPr txBox="1"/>
          <p:nvPr>
            <p:ph type="title"/>
          </p:nvPr>
        </p:nvSpPr>
        <p:spPr>
          <a:xfrm>
            <a:off x="1413399" y="759155"/>
            <a:ext cx="4801501" cy="4095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1488"/>
              <a:buFont typeface="Roboto"/>
              <a:buNone/>
            </a:pPr>
            <a:r>
              <a:rPr lang="en-US" sz="1488">
                <a:solidFill>
                  <a:srgbClr val="E2001A"/>
                </a:solidFill>
                <a:latin typeface="Roboto"/>
                <a:ea typeface="Roboto"/>
                <a:cs typeface="Roboto"/>
                <a:sym typeface="Roboto"/>
              </a:rPr>
              <a:t>Objectifs</a:t>
            </a:r>
            <a:r>
              <a:rPr lang="en-US">
                <a:solidFill>
                  <a:srgbClr val="B7B7B7"/>
                </a:solidFill>
              </a:rPr>
              <a:t> </a:t>
            </a:r>
            <a:r>
              <a:rPr lang="en-US">
                <a:solidFill>
                  <a:srgbClr val="434343"/>
                </a:solidFill>
              </a:rPr>
              <a:t>de la formation</a:t>
            </a:r>
            <a:endParaRPr/>
          </a:p>
        </p:txBody>
      </p:sp>
      <p:sp>
        <p:nvSpPr>
          <p:cNvPr id="139" name="Google Shape;139;p2"/>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sp>
        <p:nvSpPr>
          <p:cNvPr id="140" name="Google Shape;140;p2"/>
          <p:cNvSpPr txBox="1"/>
          <p:nvPr>
            <p:ph idx="1" type="body"/>
          </p:nvPr>
        </p:nvSpPr>
        <p:spPr>
          <a:xfrm>
            <a:off x="451474" y="1526574"/>
            <a:ext cx="6941102" cy="3345002"/>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Comprendre JAVA EE (Composants, containers, les services, les meta-data, comment packager une application…)</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Créer un tier commun</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Implémenter et conceptualiser une application web</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Maîtriser</a:t>
            </a:r>
            <a:r>
              <a:rPr lang="en-US" sz="1200">
                <a:solidFill>
                  <a:srgbClr val="434343"/>
                </a:solidFill>
                <a:latin typeface="Roboto"/>
                <a:ea typeface="Roboto"/>
                <a:cs typeface="Roboto"/>
                <a:sym typeface="Roboto"/>
              </a:rPr>
              <a:t> la technologie Servlets</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Maîtriser</a:t>
            </a:r>
            <a:r>
              <a:rPr lang="en-US" sz="1200">
                <a:solidFill>
                  <a:srgbClr val="434343"/>
                </a:solidFill>
                <a:latin typeface="Roboto"/>
                <a:ea typeface="Roboto"/>
                <a:cs typeface="Roboto"/>
                <a:sym typeface="Roboto"/>
              </a:rPr>
              <a:t> la technologie JSP</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Utilisation de la technologie JSP EL</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Configurer un serveur d’application comme Tomcat</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Maîtriser</a:t>
            </a:r>
            <a:r>
              <a:rPr lang="en-US" sz="1200">
                <a:solidFill>
                  <a:srgbClr val="434343"/>
                </a:solidFill>
                <a:latin typeface="Roboto"/>
                <a:ea typeface="Roboto"/>
                <a:cs typeface="Roboto"/>
                <a:sym typeface="Roboto"/>
              </a:rPr>
              <a:t> les configurations de base sur Maven</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Approche MVC</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Utilisation de la librairie JSTL</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Développer un web service REST</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Utiliser les technologies asynchrones avec Ajax et JSON pour créer une application web monopages SPA</a:t>
            </a:r>
            <a:endParaRPr/>
          </a:p>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Approche des spécifications JAX RS et Jersey</a:t>
            </a:r>
            <a:endParaRPr/>
          </a:p>
        </p:txBody>
      </p:sp>
      <p:pic>
        <p:nvPicPr>
          <p:cNvPr descr="Google Shape;158;p28" id="141" name="Google Shape;141;p2"/>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81" name="Shape 281"/>
        <p:cNvGrpSpPr/>
        <p:nvPr/>
      </p:nvGrpSpPr>
      <p:grpSpPr>
        <a:xfrm>
          <a:off x="0" y="0"/>
          <a:ext cx="0" cy="0"/>
          <a:chOff x="0" y="0"/>
          <a:chExt cx="0" cy="0"/>
        </a:xfrm>
      </p:grpSpPr>
      <p:sp>
        <p:nvSpPr>
          <p:cNvPr id="282" name="Google Shape;282;p2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Container?</a:t>
            </a:r>
            <a:endParaRPr/>
          </a:p>
        </p:txBody>
      </p:sp>
      <p:sp>
        <p:nvSpPr>
          <p:cNvPr id="283" name="Google Shape;283;p2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84" name="Google Shape;284;p2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85" name="Google Shape;285;p20"/>
          <p:cNvSpPr txBox="1"/>
          <p:nvPr/>
        </p:nvSpPr>
        <p:spPr>
          <a:xfrm>
            <a:off x="437674" y="1345174"/>
            <a:ext cx="6051901" cy="158747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Runtime Environment (Tomcat)</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Fournit des services à nos composants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cache la complexité du code</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mettre en avant la portabilité du code</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cacher les niveau de code complexe</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administre les application qu’on va créer</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assure la gestion des composants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89" name="Shape 289"/>
        <p:cNvGrpSpPr/>
        <p:nvPr/>
      </p:nvGrpSpPr>
      <p:grpSpPr>
        <a:xfrm>
          <a:off x="0" y="0"/>
          <a:ext cx="0" cy="0"/>
          <a:chOff x="0" y="0"/>
          <a:chExt cx="0" cy="0"/>
        </a:xfrm>
      </p:grpSpPr>
      <p:sp>
        <p:nvSpPr>
          <p:cNvPr id="290" name="Google Shape;290;p2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Component</a:t>
            </a:r>
            <a:endParaRPr/>
          </a:p>
        </p:txBody>
      </p:sp>
      <p:sp>
        <p:nvSpPr>
          <p:cNvPr id="291" name="Google Shape;291;p2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292" name="Google Shape;292;p2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293" name="Google Shape;293;p21"/>
          <p:cNvSpPr txBox="1"/>
          <p:nvPr/>
        </p:nvSpPr>
        <p:spPr>
          <a:xfrm>
            <a:off x="437674" y="1345174"/>
            <a:ext cx="6051900" cy="16437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Unités fonctionnelles codés en Java</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Liées à la génération de classe en Java</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Page web statiques ou dynamiques qui se chargent de réceptionner les requêtes soit de construire des réponses.</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On peut les retrouver côté server pour avoir accès aux EIS.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297" name="Shape 297"/>
        <p:cNvGrpSpPr/>
        <p:nvPr/>
      </p:nvGrpSpPr>
      <p:grpSpPr>
        <a:xfrm>
          <a:off x="0" y="0"/>
          <a:ext cx="0" cy="0"/>
          <a:chOff x="0" y="0"/>
          <a:chExt cx="0" cy="0"/>
        </a:xfrm>
      </p:grpSpPr>
      <p:sp>
        <p:nvSpPr>
          <p:cNvPr id="298" name="Google Shape;298;p2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Services</a:t>
            </a:r>
            <a:endParaRPr/>
          </a:p>
        </p:txBody>
      </p:sp>
      <p:sp>
        <p:nvSpPr>
          <p:cNvPr id="299" name="Google Shape;299;p2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00" name="Google Shape;300;p2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01" name="Google Shape;301;p22"/>
          <p:cNvSpPr txBox="1"/>
          <p:nvPr/>
        </p:nvSpPr>
        <p:spPr>
          <a:xfrm>
            <a:off x="437674" y="1345174"/>
            <a:ext cx="6051900" cy="16437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Cycle de vie des composants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Injection de dépendance</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Sécurité</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Transactions avec la BDD</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lang="en-US" sz="1200">
                <a:solidFill>
                  <a:srgbClr val="666666"/>
                </a:solidFill>
                <a:latin typeface="Roboto"/>
                <a:ea typeface="Roboto"/>
                <a:cs typeface="Roboto"/>
                <a:sym typeface="Roboto"/>
              </a:rPr>
              <a:t>…</a:t>
            </a:r>
            <a:endParaRPr sz="1200">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En général ils sont liés à un composant.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05" name="Shape 305"/>
        <p:cNvGrpSpPr/>
        <p:nvPr/>
      </p:nvGrpSpPr>
      <p:grpSpPr>
        <a:xfrm>
          <a:off x="0" y="0"/>
          <a:ext cx="0" cy="0"/>
          <a:chOff x="0" y="0"/>
          <a:chExt cx="0" cy="0"/>
        </a:xfrm>
      </p:grpSpPr>
      <p:sp>
        <p:nvSpPr>
          <p:cNvPr id="306" name="Google Shape;306;p2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API’s</a:t>
            </a:r>
            <a:endParaRPr/>
          </a:p>
        </p:txBody>
      </p:sp>
      <p:sp>
        <p:nvSpPr>
          <p:cNvPr id="307" name="Google Shape;307;p2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08" name="Google Shape;308;p2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09" name="Google Shape;309;p23"/>
          <p:cNvSpPr txBox="1"/>
          <p:nvPr/>
        </p:nvSpPr>
        <p:spPr>
          <a:xfrm>
            <a:off x="437674" y="1345174"/>
            <a:ext cx="6051900" cy="5817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Nos composants vont utiliser des API pour communiquer avec différentes infrastructure Java EE et/ou avec d’autres composants.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13" name="Shape 313"/>
        <p:cNvGrpSpPr/>
        <p:nvPr/>
      </p:nvGrpSpPr>
      <p:grpSpPr>
        <a:xfrm>
          <a:off x="0" y="0"/>
          <a:ext cx="0" cy="0"/>
          <a:chOff x="0" y="0"/>
          <a:chExt cx="0" cy="0"/>
        </a:xfrm>
      </p:grpSpPr>
      <p:sp>
        <p:nvSpPr>
          <p:cNvPr id="314" name="Google Shape;314;p24"/>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Un serveur applicatif ou conteneur de servlets</a:t>
            </a:r>
            <a:endParaRPr/>
          </a:p>
        </p:txBody>
      </p:sp>
      <p:sp>
        <p:nvSpPr>
          <p:cNvPr id="315" name="Google Shape;315;p2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16" name="Google Shape;316;p24"/>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17" name="Google Shape;317;p24"/>
          <p:cNvSpPr txBox="1"/>
          <p:nvPr/>
        </p:nvSpPr>
        <p:spPr>
          <a:xfrm>
            <a:off x="437674" y="1345174"/>
            <a:ext cx="6051901" cy="56512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Glass Fish -  Web Logic -  JBoss -  AS Wildfly - Tom EE - WebSphere</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a:t>
            </a:r>
            <a:endParaRPr/>
          </a:p>
        </p:txBody>
      </p:sp>
      <p:pic>
        <p:nvPicPr>
          <p:cNvPr descr="Apache_Tomcat_logo.svg.png" id="318" name="Google Shape;318;p24"/>
          <p:cNvPicPr preferRelativeResize="0"/>
          <p:nvPr/>
        </p:nvPicPr>
        <p:blipFill rotWithShape="1">
          <a:blip r:embed="rId4">
            <a:alphaModFix/>
          </a:blip>
          <a:srcRect b="0" l="0" r="0" t="0"/>
          <a:stretch/>
        </p:blipFill>
        <p:spPr>
          <a:xfrm>
            <a:off x="5040468" y="2945352"/>
            <a:ext cx="1826107" cy="1291971"/>
          </a:xfrm>
          <a:prstGeom prst="rect">
            <a:avLst/>
          </a:prstGeom>
          <a:noFill/>
          <a:ln>
            <a:noFill/>
          </a:ln>
        </p:spPr>
      </p:pic>
      <p:pic>
        <p:nvPicPr>
          <p:cNvPr descr="Capture d’écran 2022-02-12 à 19.50.53.png" id="319" name="Google Shape;319;p24"/>
          <p:cNvPicPr preferRelativeResize="0"/>
          <p:nvPr/>
        </p:nvPicPr>
        <p:blipFill rotWithShape="1">
          <a:blip r:embed="rId5">
            <a:alphaModFix/>
          </a:blip>
          <a:srcRect b="0" l="0" r="0" t="0"/>
          <a:stretch/>
        </p:blipFill>
        <p:spPr>
          <a:xfrm>
            <a:off x="430332" y="2082394"/>
            <a:ext cx="4370781" cy="2262372"/>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23" name="Shape 323"/>
        <p:cNvGrpSpPr/>
        <p:nvPr/>
      </p:nvGrpSpPr>
      <p:grpSpPr>
        <a:xfrm>
          <a:off x="0" y="0"/>
          <a:ext cx="0" cy="0"/>
          <a:chOff x="0" y="0"/>
          <a:chExt cx="0" cy="0"/>
        </a:xfrm>
      </p:grpSpPr>
      <p:sp>
        <p:nvSpPr>
          <p:cNvPr id="324" name="Google Shape;324;p2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En résumé une application c’est…</a:t>
            </a:r>
            <a:endParaRPr/>
          </a:p>
        </p:txBody>
      </p:sp>
      <p:sp>
        <p:nvSpPr>
          <p:cNvPr id="325" name="Google Shape;325;p2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26" name="Google Shape;326;p2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2 à 19.26.53.png" id="327" name="Google Shape;327;p25"/>
          <p:cNvPicPr preferRelativeResize="0"/>
          <p:nvPr/>
        </p:nvPicPr>
        <p:blipFill rotWithShape="1">
          <a:blip r:embed="rId4">
            <a:alphaModFix/>
          </a:blip>
          <a:srcRect b="0" l="0" r="0" t="0"/>
          <a:stretch/>
        </p:blipFill>
        <p:spPr>
          <a:xfrm>
            <a:off x="1003241" y="1624357"/>
            <a:ext cx="5474069" cy="291634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31" name="Shape 331"/>
        <p:cNvGrpSpPr/>
        <p:nvPr/>
      </p:nvGrpSpPr>
      <p:grpSpPr>
        <a:xfrm>
          <a:off x="0" y="0"/>
          <a:ext cx="0" cy="0"/>
          <a:chOff x="0" y="0"/>
          <a:chExt cx="0" cy="0"/>
        </a:xfrm>
      </p:grpSpPr>
      <p:sp>
        <p:nvSpPr>
          <p:cNvPr id="332" name="Google Shape;332;p2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Java EE container VS Web container?</a:t>
            </a:r>
            <a:endParaRPr/>
          </a:p>
        </p:txBody>
      </p:sp>
      <p:sp>
        <p:nvSpPr>
          <p:cNvPr id="333" name="Google Shape;333;p2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34" name="Google Shape;334;p2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35" name="Google Shape;335;p26"/>
          <p:cNvSpPr txBox="1"/>
          <p:nvPr/>
        </p:nvSpPr>
        <p:spPr>
          <a:xfrm>
            <a:off x="437674" y="1345174"/>
            <a:ext cx="6051901" cy="974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Pour résumer, un conteneur permet de gérer le cycle de vie et la gestion des ressources. Une application </a:t>
            </a:r>
            <a:r>
              <a:rPr b="1" i="0" lang="en-US" sz="1200" u="none" cap="none" strike="noStrike">
                <a:solidFill>
                  <a:srgbClr val="666666"/>
                </a:solidFill>
                <a:latin typeface="Roboto"/>
                <a:ea typeface="Roboto"/>
                <a:cs typeface="Roboto"/>
                <a:sym typeface="Roboto"/>
              </a:rPr>
              <a:t>Java EE</a:t>
            </a:r>
            <a:r>
              <a:rPr b="0" i="0" lang="en-US" sz="1200" u="none" cap="none" strike="noStrike">
                <a:solidFill>
                  <a:srgbClr val="666666"/>
                </a:solidFill>
                <a:latin typeface="Roboto"/>
                <a:ea typeface="Roboto"/>
                <a:cs typeface="Roboto"/>
                <a:sym typeface="Roboto"/>
              </a:rPr>
              <a:t> de type </a:t>
            </a:r>
            <a:r>
              <a:rPr b="1" i="0" lang="en-US" sz="1200" u="none" cap="none" strike="noStrike">
                <a:solidFill>
                  <a:srgbClr val="666666"/>
                </a:solidFill>
                <a:latin typeface="Roboto"/>
                <a:ea typeface="Roboto"/>
                <a:cs typeface="Roboto"/>
                <a:sym typeface="Roboto"/>
              </a:rPr>
              <a:t>Web</a:t>
            </a:r>
            <a:r>
              <a:rPr b="0" i="0" lang="en-US" sz="1200" u="none" cap="none" strike="noStrike">
                <a:solidFill>
                  <a:srgbClr val="666666"/>
                </a:solidFill>
                <a:latin typeface="Roboto"/>
                <a:ea typeface="Roboto"/>
                <a:cs typeface="Roboto"/>
                <a:sym typeface="Roboto"/>
              </a:rPr>
              <a:t> nécessite un conteneur </a:t>
            </a:r>
            <a:r>
              <a:rPr b="1" i="0" lang="en-US" sz="1200" u="none" cap="none" strike="noStrike">
                <a:solidFill>
                  <a:srgbClr val="666666"/>
                </a:solidFill>
                <a:latin typeface="Roboto"/>
                <a:ea typeface="Roboto"/>
                <a:cs typeface="Roboto"/>
                <a:sym typeface="Roboto"/>
              </a:rPr>
              <a:t>Web</a:t>
            </a:r>
            <a:r>
              <a:rPr b="0" i="0" lang="en-US" sz="1200" u="none" cap="none" strike="noStrike">
                <a:solidFill>
                  <a:srgbClr val="666666"/>
                </a:solidFill>
                <a:latin typeface="Roboto"/>
                <a:ea typeface="Roboto"/>
                <a:cs typeface="Roboto"/>
                <a:sym typeface="Roboto"/>
              </a:rPr>
              <a:t> pour son exécution alors qu'une application utilisant les </a:t>
            </a:r>
            <a:r>
              <a:rPr b="1" i="0" lang="en-US" sz="1200" u="none" cap="none" strike="noStrike">
                <a:solidFill>
                  <a:srgbClr val="666666"/>
                </a:solidFill>
                <a:latin typeface="Roboto"/>
                <a:ea typeface="Roboto"/>
                <a:cs typeface="Roboto"/>
                <a:sym typeface="Roboto"/>
              </a:rPr>
              <a:t>EJB</a:t>
            </a:r>
            <a:r>
              <a:rPr b="0" i="0" lang="en-US" sz="1200" u="none" cap="none" strike="noStrike">
                <a:solidFill>
                  <a:srgbClr val="666666"/>
                </a:solidFill>
                <a:latin typeface="Roboto"/>
                <a:ea typeface="Roboto"/>
                <a:cs typeface="Roboto"/>
                <a:sym typeface="Roboto"/>
              </a:rPr>
              <a:t> nécessite un conteneur </a:t>
            </a:r>
            <a:r>
              <a:rPr b="1" i="0" lang="en-US" sz="1200" u="none" cap="none" strike="noStrike">
                <a:solidFill>
                  <a:srgbClr val="666666"/>
                </a:solidFill>
                <a:latin typeface="Roboto"/>
                <a:ea typeface="Roboto"/>
                <a:cs typeface="Roboto"/>
                <a:sym typeface="Roboto"/>
              </a:rPr>
              <a:t>EJB</a:t>
            </a:r>
            <a:r>
              <a:rPr b="0" i="0" lang="en-US" sz="1200" u="none" cap="none" strike="noStrike">
                <a:solidFill>
                  <a:srgbClr val="666666"/>
                </a:solidFill>
                <a:latin typeface="Roboto"/>
                <a:ea typeface="Roboto"/>
                <a:cs typeface="Roboto"/>
                <a:sym typeface="Roboto"/>
              </a:rPr>
              <a:t> pour son exécution.</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39" name="Shape 339"/>
        <p:cNvGrpSpPr/>
        <p:nvPr/>
      </p:nvGrpSpPr>
      <p:grpSpPr>
        <a:xfrm>
          <a:off x="0" y="0"/>
          <a:ext cx="0" cy="0"/>
          <a:chOff x="0" y="0"/>
          <a:chExt cx="0" cy="0"/>
        </a:xfrm>
      </p:grpSpPr>
      <p:sp>
        <p:nvSpPr>
          <p:cNvPr id="340" name="Google Shape;340;p2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EJB?</a:t>
            </a:r>
            <a:endParaRPr/>
          </a:p>
        </p:txBody>
      </p:sp>
      <p:sp>
        <p:nvSpPr>
          <p:cNvPr id="341" name="Google Shape;341;p2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42" name="Google Shape;342;p2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43" name="Google Shape;343;p27"/>
          <p:cNvSpPr txBox="1"/>
          <p:nvPr/>
        </p:nvSpPr>
        <p:spPr>
          <a:xfrm>
            <a:off x="437674" y="1345174"/>
            <a:ext cx="6051901" cy="158747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Enterprise JavaBeans (EJB) est une architecture de </a:t>
            </a:r>
            <a:r>
              <a:rPr b="0" i="0" lang="en-US" sz="1200" u="sng" cap="none" strike="noStrike">
                <a:solidFill>
                  <a:srgbClr val="666666"/>
                </a:solidFill>
                <a:latin typeface="Roboto"/>
                <a:ea typeface="Roboto"/>
                <a:cs typeface="Roboto"/>
                <a:sym typeface="Roboto"/>
                <a:hlinkClick r:id="rId4">
                  <a:extLst>
                    <a:ext uri="{A12FA001-AC4F-418D-AE19-62706E023703}">
                      <ahyp:hlinkClr val="tx"/>
                    </a:ext>
                  </a:extLst>
                </a:hlinkClick>
              </a:rPr>
              <a:t>composants logiciels</a:t>
            </a:r>
            <a:r>
              <a:rPr b="0" i="0" lang="en-US" sz="1200" u="none" cap="none" strike="noStrike">
                <a:solidFill>
                  <a:srgbClr val="666666"/>
                </a:solidFill>
                <a:latin typeface="Roboto"/>
                <a:ea typeface="Roboto"/>
                <a:cs typeface="Roboto"/>
                <a:sym typeface="Roboto"/>
              </a:rPr>
              <a:t> côté </a:t>
            </a:r>
            <a:r>
              <a:rPr b="0" i="0" lang="en-US" sz="1200" u="sng" cap="none" strike="noStrike">
                <a:solidFill>
                  <a:srgbClr val="666666"/>
                </a:solidFill>
                <a:latin typeface="Roboto"/>
                <a:ea typeface="Roboto"/>
                <a:cs typeface="Roboto"/>
                <a:sym typeface="Roboto"/>
                <a:hlinkClick r:id="rId5">
                  <a:extLst>
                    <a:ext uri="{A12FA001-AC4F-418D-AE19-62706E023703}">
                      <ahyp:hlinkClr val="tx"/>
                    </a:ext>
                  </a:extLst>
                </a:hlinkClick>
              </a:rPr>
              <a:t>serveur</a:t>
            </a:r>
            <a:r>
              <a:rPr b="0" i="0" lang="en-US" sz="1200" u="none" cap="none" strike="noStrike">
                <a:solidFill>
                  <a:srgbClr val="666666"/>
                </a:solidFill>
                <a:latin typeface="Roboto"/>
                <a:ea typeface="Roboto"/>
                <a:cs typeface="Roboto"/>
                <a:sym typeface="Roboto"/>
              </a:rPr>
              <a:t> pour la plateforme de développement </a:t>
            </a:r>
            <a:r>
              <a:rPr b="0" i="0" lang="en-US" sz="1200" u="sng" cap="none" strike="noStrike">
                <a:solidFill>
                  <a:srgbClr val="666666"/>
                </a:solidFill>
                <a:latin typeface="Roboto"/>
                <a:ea typeface="Roboto"/>
                <a:cs typeface="Roboto"/>
                <a:sym typeface="Roboto"/>
                <a:hlinkClick r:id="rId6">
                  <a:extLst>
                    <a:ext uri="{A12FA001-AC4F-418D-AE19-62706E023703}">
                      <ahyp:hlinkClr val="tx"/>
                    </a:ext>
                  </a:extLst>
                </a:hlinkClick>
              </a:rPr>
              <a:t>Java EE</a:t>
            </a:r>
            <a:r>
              <a:rPr b="0" i="0" lang="en-US" sz="1200" u="none" cap="none" strike="noStrike">
                <a:solidFill>
                  <a:srgbClr val="666666"/>
                </a:solidFill>
                <a:latin typeface="Roboto"/>
                <a:ea typeface="Roboto"/>
                <a:cs typeface="Roboto"/>
                <a:sym typeface="Roboto"/>
              </a:rPr>
              <a:t>.</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Cette architecture propose un cadre pour créer des composants distribués (c’est-à-dire déployés sur des serveurs distants) écrit en langage de programmation </a:t>
            </a:r>
            <a:r>
              <a:rPr b="0" i="0" lang="en-US" sz="1200" u="sng" cap="none" strike="noStrike">
                <a:solidFill>
                  <a:srgbClr val="666666"/>
                </a:solidFill>
                <a:latin typeface="Roboto"/>
                <a:ea typeface="Roboto"/>
                <a:cs typeface="Roboto"/>
                <a:sym typeface="Roboto"/>
                <a:hlinkClick r:id="rId7">
                  <a:extLst>
                    <a:ext uri="{A12FA001-AC4F-418D-AE19-62706E023703}">
                      <ahyp:hlinkClr val="tx"/>
                    </a:ext>
                  </a:extLst>
                </a:hlinkClick>
              </a:rPr>
              <a:t>Java</a:t>
            </a:r>
            <a:r>
              <a:rPr b="0" i="0" lang="en-US" sz="1200" u="none" cap="none" strike="noStrike">
                <a:solidFill>
                  <a:srgbClr val="666666"/>
                </a:solidFill>
                <a:latin typeface="Roboto"/>
                <a:ea typeface="Roboto"/>
                <a:cs typeface="Roboto"/>
                <a:sym typeface="Roboto"/>
              </a:rPr>
              <a:t> hébergés au sein d'un </a:t>
            </a:r>
            <a:r>
              <a:rPr b="0" i="0" lang="en-US" sz="1200" u="sng" cap="none" strike="noStrike">
                <a:solidFill>
                  <a:srgbClr val="666666"/>
                </a:solidFill>
                <a:latin typeface="Roboto"/>
                <a:ea typeface="Roboto"/>
                <a:cs typeface="Roboto"/>
                <a:sym typeface="Roboto"/>
                <a:hlinkClick r:id="rId8">
                  <a:extLst>
                    <a:ext uri="{A12FA001-AC4F-418D-AE19-62706E023703}">
                      <ahyp:hlinkClr val="tx"/>
                    </a:ext>
                  </a:extLst>
                </a:hlinkClick>
              </a:rPr>
              <a:t>serveur applicatif</a:t>
            </a:r>
            <a:r>
              <a:rPr b="0" i="0" lang="en-US" sz="1200" u="none" cap="none" strike="noStrike">
                <a:solidFill>
                  <a:srgbClr val="666666"/>
                </a:solidFill>
                <a:latin typeface="Roboto"/>
                <a:ea typeface="Roboto"/>
                <a:cs typeface="Roboto"/>
                <a:sym typeface="Roboto"/>
              </a:rPr>
              <a:t> permettant de représenter des données (EJB dit entité).</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47" name="Shape 347"/>
        <p:cNvGrpSpPr/>
        <p:nvPr/>
      </p:nvGrpSpPr>
      <p:grpSpPr>
        <a:xfrm>
          <a:off x="0" y="0"/>
          <a:ext cx="0" cy="0"/>
          <a:chOff x="0" y="0"/>
          <a:chExt cx="0" cy="0"/>
        </a:xfrm>
      </p:grpSpPr>
      <p:sp>
        <p:nvSpPr>
          <p:cNvPr id="348" name="Google Shape;348;p2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EJB?</a:t>
            </a:r>
            <a:endParaRPr/>
          </a:p>
        </p:txBody>
      </p:sp>
      <p:sp>
        <p:nvSpPr>
          <p:cNvPr id="349" name="Google Shape;349;p2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50" name="Google Shape;350;p2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51" name="Google Shape;351;p28"/>
          <p:cNvSpPr txBox="1"/>
          <p:nvPr/>
        </p:nvSpPr>
        <p:spPr>
          <a:xfrm>
            <a:off x="437674" y="1345174"/>
            <a:ext cx="6051901" cy="974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Un JavaBean n'est qu'un </a:t>
            </a:r>
            <a:r>
              <a:rPr b="0" i="0" lang="en-US" sz="1200" u="sng" cap="none" strike="noStrike">
                <a:solidFill>
                  <a:srgbClr val="666666"/>
                </a:solidFill>
                <a:latin typeface="Roboto"/>
                <a:ea typeface="Roboto"/>
                <a:cs typeface="Roboto"/>
                <a:sym typeface="Roboto"/>
                <a:hlinkClick r:id="rId4">
                  <a:extLst>
                    <a:ext uri="{A12FA001-AC4F-418D-AE19-62706E023703}">
                      <ahyp:hlinkClr val="tx"/>
                    </a:ext>
                  </a:extLst>
                </a:hlinkClick>
              </a:rPr>
              <a:t>standard</a:t>
            </a:r>
            <a:endParaRPr/>
          </a:p>
          <a:p>
            <a:pPr indent="-238125" lvl="0" marL="377825" marR="0" rtl="0" algn="l">
              <a:lnSpc>
                <a:spcPct val="115000"/>
              </a:lnSpc>
              <a:spcBef>
                <a:spcPts val="0"/>
              </a:spcBef>
              <a:spcAft>
                <a:spcPts val="0"/>
              </a:spcAft>
              <a:buClr>
                <a:srgbClr val="666666"/>
              </a:buClr>
              <a:buSzPts val="1200"/>
              <a:buFont typeface="Times"/>
              <a:buAutoNum type="arabicPeriod"/>
            </a:pPr>
            <a:r>
              <a:rPr b="0" i="0" lang="en-US" sz="1200" u="none" cap="none" strike="noStrike">
                <a:solidFill>
                  <a:srgbClr val="666666"/>
                </a:solidFill>
                <a:latin typeface="Roboto"/>
                <a:ea typeface="Roboto"/>
                <a:cs typeface="Roboto"/>
                <a:sym typeface="Roboto"/>
              </a:rPr>
              <a:t>Toutes les propriétés privées (utiliser des </a:t>
            </a:r>
            <a:r>
              <a:rPr b="0" i="0" lang="en-US" sz="1200" u="sng" cap="none" strike="noStrike">
                <a:solidFill>
                  <a:srgbClr val="666666"/>
                </a:solidFill>
                <a:latin typeface="Roboto"/>
                <a:ea typeface="Roboto"/>
                <a:cs typeface="Roboto"/>
                <a:sym typeface="Roboto"/>
                <a:hlinkClick r:id="rId5">
                  <a:extLst>
                    <a:ext uri="{A12FA001-AC4F-418D-AE19-62706E023703}">
                      <ahyp:hlinkClr val="tx"/>
                    </a:ext>
                  </a:extLst>
                </a:hlinkClick>
              </a:rPr>
              <a:t>getters / setters</a:t>
            </a:r>
            <a:r>
              <a:rPr b="0" i="0" lang="en-US" sz="1200" u="none" cap="none" strike="noStrike">
                <a:solidFill>
                  <a:srgbClr val="666666"/>
                </a:solidFill>
                <a:latin typeface="Roboto"/>
                <a:ea typeface="Roboto"/>
                <a:cs typeface="Roboto"/>
                <a:sym typeface="Roboto"/>
              </a:rPr>
              <a:t> )</a:t>
            </a:r>
            <a:endParaRPr/>
          </a:p>
          <a:p>
            <a:pPr indent="-238125" lvl="0" marL="377825" marR="0" rtl="0" algn="l">
              <a:lnSpc>
                <a:spcPct val="115000"/>
              </a:lnSpc>
              <a:spcBef>
                <a:spcPts val="0"/>
              </a:spcBef>
              <a:spcAft>
                <a:spcPts val="0"/>
              </a:spcAft>
              <a:buClr>
                <a:srgbClr val="666666"/>
              </a:buClr>
              <a:buSzPts val="1200"/>
              <a:buFont typeface="Times"/>
              <a:buAutoNum type="arabicPeriod"/>
            </a:pPr>
            <a:r>
              <a:rPr b="0" i="0" lang="en-US" sz="1200" u="none" cap="none" strike="noStrike">
                <a:solidFill>
                  <a:srgbClr val="666666"/>
                </a:solidFill>
                <a:latin typeface="Roboto"/>
                <a:ea typeface="Roboto"/>
                <a:cs typeface="Roboto"/>
                <a:sym typeface="Roboto"/>
              </a:rPr>
              <a:t>Un constructeur public </a:t>
            </a:r>
            <a:r>
              <a:rPr b="0" i="0" lang="en-US" sz="1200" u="sng" cap="none" strike="noStrike">
                <a:solidFill>
                  <a:srgbClr val="666666"/>
                </a:solidFill>
                <a:latin typeface="Roboto"/>
                <a:ea typeface="Roboto"/>
                <a:cs typeface="Roboto"/>
                <a:sym typeface="Roboto"/>
                <a:hlinkClick r:id="rId6">
                  <a:extLst>
                    <a:ext uri="{A12FA001-AC4F-418D-AE19-62706E023703}">
                      <ahyp:hlinkClr val="tx"/>
                    </a:ext>
                  </a:extLst>
                </a:hlinkClick>
              </a:rPr>
              <a:t>sans argument</a:t>
            </a:r>
            <a:endParaRPr/>
          </a:p>
          <a:p>
            <a:pPr indent="-238125" lvl="0" marL="377825" marR="0" rtl="0" algn="l">
              <a:lnSpc>
                <a:spcPct val="115000"/>
              </a:lnSpc>
              <a:spcBef>
                <a:spcPts val="0"/>
              </a:spcBef>
              <a:spcAft>
                <a:spcPts val="0"/>
              </a:spcAft>
              <a:buClr>
                <a:srgbClr val="666666"/>
              </a:buClr>
              <a:buSzPts val="1200"/>
              <a:buFont typeface="Times"/>
              <a:buAutoNum type="arabicPeriod"/>
            </a:pPr>
            <a:r>
              <a:rPr b="0" i="0" lang="en-US" sz="1200" u="none" cap="none" strike="noStrike">
                <a:solidFill>
                  <a:srgbClr val="666666"/>
                </a:solidFill>
                <a:latin typeface="Roboto"/>
                <a:ea typeface="Roboto"/>
                <a:cs typeface="Roboto"/>
                <a:sym typeface="Roboto"/>
              </a:rPr>
              <a:t>Implémente </a:t>
            </a:r>
            <a:r>
              <a:rPr b="0" i="0" lang="en-US" sz="1200" u="sng" cap="none" strike="noStrike">
                <a:solidFill>
                  <a:srgbClr val="666666"/>
                </a:solidFill>
                <a:latin typeface="Roboto"/>
                <a:ea typeface="Roboto"/>
                <a:cs typeface="Roboto"/>
                <a:sym typeface="Roboto"/>
                <a:hlinkClick r:id="rId7">
                  <a:extLst>
                    <a:ext uri="{A12FA001-AC4F-418D-AE19-62706E023703}">
                      <ahyp:hlinkClr val="tx"/>
                    </a:ext>
                  </a:extLst>
                </a:hlinkClick>
              </a:rPr>
              <a:t>Serializable</a:t>
            </a:r>
            <a:r>
              <a:rPr b="0" i="0" lang="en-US" sz="1200" u="none" cap="none" strike="noStrike">
                <a:solidFill>
                  <a:srgbClr val="666666"/>
                </a:solidFill>
                <a:latin typeface="Roboto"/>
                <a:ea typeface="Roboto"/>
                <a:cs typeface="Roboto"/>
                <a:sym typeface="Roboto"/>
              </a:rPr>
              <a:t>. (On reviendra dessus plus tard)</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55" name="Shape 355"/>
        <p:cNvGrpSpPr/>
        <p:nvPr/>
      </p:nvGrpSpPr>
      <p:grpSpPr>
        <a:xfrm>
          <a:off x="0" y="0"/>
          <a:ext cx="0" cy="0"/>
          <a:chOff x="0" y="0"/>
          <a:chExt cx="0" cy="0"/>
        </a:xfrm>
      </p:grpSpPr>
      <p:sp>
        <p:nvSpPr>
          <p:cNvPr id="356" name="Google Shape;356;p2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Les méta-données</a:t>
            </a:r>
            <a:endParaRPr/>
          </a:p>
        </p:txBody>
      </p:sp>
      <p:sp>
        <p:nvSpPr>
          <p:cNvPr id="357" name="Google Shape;357;p2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58" name="Google Shape;358;p2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59" name="Google Shape;359;p29"/>
          <p:cNvSpPr txBox="1"/>
          <p:nvPr/>
        </p:nvSpPr>
        <p:spPr>
          <a:xfrm>
            <a:off x="437674" y="1345174"/>
            <a:ext cx="6051901" cy="56512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Nos services utilisent des métadonnées qui permettent de suivre une sorte de contrat pour interagir avec nos containers.</a:t>
            </a:r>
            <a:endParaRPr/>
          </a:p>
        </p:txBody>
      </p:sp>
      <p:pic>
        <p:nvPicPr>
          <p:cNvPr id="360" name="Google Shape;360;p29"/>
          <p:cNvPicPr preferRelativeResize="0"/>
          <p:nvPr/>
        </p:nvPicPr>
        <p:blipFill>
          <a:blip r:embed="rId4">
            <a:alphaModFix/>
          </a:blip>
          <a:stretch>
            <a:fillRect/>
          </a:stretch>
        </p:blipFill>
        <p:spPr>
          <a:xfrm>
            <a:off x="1215025" y="2545349"/>
            <a:ext cx="5581476" cy="159257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45" name="Shape 145"/>
        <p:cNvGrpSpPr/>
        <p:nvPr/>
      </p:nvGrpSpPr>
      <p:grpSpPr>
        <a:xfrm>
          <a:off x="0" y="0"/>
          <a:ext cx="0" cy="0"/>
          <a:chOff x="0" y="0"/>
          <a:chExt cx="0" cy="0"/>
        </a:xfrm>
      </p:grpSpPr>
      <p:sp>
        <p:nvSpPr>
          <p:cNvPr id="146" name="Google Shape;146;p3"/>
          <p:cNvSpPr txBox="1"/>
          <p:nvPr>
            <p:ph type="title"/>
          </p:nvPr>
        </p:nvSpPr>
        <p:spPr>
          <a:xfrm>
            <a:off x="1413399" y="759155"/>
            <a:ext cx="4801501" cy="4095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1488"/>
              <a:buFont typeface="Roboto"/>
              <a:buNone/>
            </a:pPr>
            <a:r>
              <a:rPr lang="en-US" sz="1488">
                <a:solidFill>
                  <a:srgbClr val="E2001A"/>
                </a:solidFill>
                <a:latin typeface="Roboto"/>
                <a:ea typeface="Roboto"/>
                <a:cs typeface="Roboto"/>
                <a:sym typeface="Roboto"/>
              </a:rPr>
              <a:t>Les points</a:t>
            </a:r>
            <a:r>
              <a:rPr lang="en-US">
                <a:solidFill>
                  <a:srgbClr val="B7B7B7"/>
                </a:solidFill>
              </a:rPr>
              <a:t> </a:t>
            </a:r>
            <a:r>
              <a:rPr lang="en-US">
                <a:solidFill>
                  <a:srgbClr val="434343"/>
                </a:solidFill>
              </a:rPr>
              <a:t>de la formation</a:t>
            </a:r>
            <a:endParaRPr/>
          </a:p>
        </p:txBody>
      </p:sp>
      <p:sp>
        <p:nvSpPr>
          <p:cNvPr id="147" name="Google Shape;147;p3"/>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sp>
        <p:nvSpPr>
          <p:cNvPr id="148" name="Google Shape;148;p3"/>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Comment développer une application web en JAVA EE?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Comment installer un environnement de développement pour JAVA EE?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Comment configurer et installer un serveur web applicatif?</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Comment générer des vues avec JAVA EE?</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Comment créer une plateforme en ligne avec JAVA EE?</a:t>
            </a:r>
            <a:endParaRPr/>
          </a:p>
        </p:txBody>
      </p:sp>
      <p:pic>
        <p:nvPicPr>
          <p:cNvPr descr="Google Shape;158;p28" id="149" name="Google Shape;149;p3"/>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64" name="Shape 364"/>
        <p:cNvGrpSpPr/>
        <p:nvPr/>
      </p:nvGrpSpPr>
      <p:grpSpPr>
        <a:xfrm>
          <a:off x="0" y="0"/>
          <a:ext cx="0" cy="0"/>
          <a:chOff x="0" y="0"/>
          <a:chExt cx="0" cy="0"/>
        </a:xfrm>
      </p:grpSpPr>
      <p:sp>
        <p:nvSpPr>
          <p:cNvPr id="365" name="Google Shape;365;p3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La transactionalité?</a:t>
            </a:r>
            <a:endParaRPr/>
          </a:p>
        </p:txBody>
      </p:sp>
      <p:sp>
        <p:nvSpPr>
          <p:cNvPr id="366" name="Google Shape;366;p3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67" name="Google Shape;367;p3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68" name="Google Shape;368;p30"/>
          <p:cNvSpPr txBox="1"/>
          <p:nvPr/>
        </p:nvSpPr>
        <p:spPr>
          <a:xfrm>
            <a:off x="437674" y="1345174"/>
            <a:ext cx="6051901" cy="76959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De nombreuses applications Java/JEE utilisent les bases de données notamment pour stocker leurs propres datas. Et pour ce faire, beaucoup d’entre elles utilisent ce qu’on appelle les transactions.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72" name="Shape 372"/>
        <p:cNvGrpSpPr/>
        <p:nvPr/>
      </p:nvGrpSpPr>
      <p:grpSpPr>
        <a:xfrm>
          <a:off x="0" y="0"/>
          <a:ext cx="0" cy="0"/>
          <a:chOff x="0" y="0"/>
          <a:chExt cx="0" cy="0"/>
        </a:xfrm>
      </p:grpSpPr>
      <p:sp>
        <p:nvSpPr>
          <p:cNvPr id="373" name="Google Shape;373;p3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La transactionalité?</a:t>
            </a:r>
            <a:endParaRPr/>
          </a:p>
        </p:txBody>
      </p:sp>
      <p:sp>
        <p:nvSpPr>
          <p:cNvPr id="374" name="Google Shape;374;p3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75" name="Google Shape;375;p3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76" name="Google Shape;376;p31"/>
          <p:cNvSpPr txBox="1"/>
          <p:nvPr/>
        </p:nvSpPr>
        <p:spPr>
          <a:xfrm>
            <a:off x="437674" y="1345174"/>
            <a:ext cx="6051900" cy="31137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Celles-ci permettent d’assurer une certaine cohérence de ce qui est sauvegardé en base, en appliquant les principes suivants :</a:t>
            </a:r>
            <a:endParaRPr/>
          </a:p>
          <a:p>
            <a:pPr indent="-238125" lvl="0" marL="377825" marR="0" rtl="0" algn="l">
              <a:lnSpc>
                <a:spcPct val="115000"/>
              </a:lnSpc>
              <a:spcBef>
                <a:spcPts val="0"/>
              </a:spcBef>
              <a:spcAft>
                <a:spcPts val="0"/>
              </a:spcAft>
              <a:buClr>
                <a:srgbClr val="666666"/>
              </a:buClr>
              <a:buSzPts val="1476"/>
              <a:buFont typeface="Times"/>
              <a:buChar char="•"/>
            </a:pPr>
            <a:r>
              <a:rPr b="0" i="0" lang="en-US" sz="1200" u="none" cap="none" strike="noStrike">
                <a:solidFill>
                  <a:srgbClr val="666666"/>
                </a:solidFill>
                <a:latin typeface="Roboto"/>
                <a:ea typeface="Roboto"/>
                <a:cs typeface="Roboto"/>
                <a:sym typeface="Roboto"/>
              </a:rPr>
              <a:t>Atomicité : la séquence d’opérations transactionnelles est une et indivisible. Autrement </a:t>
            </a:r>
            <a:r>
              <a:rPr lang="en-US" sz="1200">
                <a:solidFill>
                  <a:srgbClr val="666666"/>
                </a:solidFill>
                <a:latin typeface="Roboto"/>
                <a:ea typeface="Roboto"/>
                <a:cs typeface="Roboto"/>
                <a:sym typeface="Roboto"/>
              </a:rPr>
              <a:t>dit, soit</a:t>
            </a:r>
            <a:r>
              <a:rPr b="0" i="0" lang="en-US" sz="1200" u="none" cap="none" strike="noStrike">
                <a:solidFill>
                  <a:srgbClr val="666666"/>
                </a:solidFill>
                <a:latin typeface="Roboto"/>
                <a:ea typeface="Roboto"/>
                <a:cs typeface="Roboto"/>
                <a:sym typeface="Roboto"/>
              </a:rPr>
              <a:t> toutes les opérations de la transaction réussissent, soit l’une d’entre elles échoue et l’ensemble de ces opérations est annulé.</a:t>
            </a:r>
            <a:endParaRPr/>
          </a:p>
          <a:p>
            <a:pPr indent="-238125" lvl="0" marL="377825" marR="0" rtl="0" algn="l">
              <a:lnSpc>
                <a:spcPct val="115000"/>
              </a:lnSpc>
              <a:spcBef>
                <a:spcPts val="0"/>
              </a:spcBef>
              <a:spcAft>
                <a:spcPts val="0"/>
              </a:spcAft>
              <a:buClr>
                <a:srgbClr val="666666"/>
              </a:buClr>
              <a:buSzPts val="1476"/>
              <a:buFont typeface="Times"/>
              <a:buChar char="•"/>
            </a:pPr>
            <a:r>
              <a:rPr b="0" i="0" lang="en-US" sz="1200" u="none" cap="none" strike="noStrike">
                <a:solidFill>
                  <a:srgbClr val="666666"/>
                </a:solidFill>
                <a:latin typeface="Roboto"/>
                <a:ea typeface="Roboto"/>
                <a:cs typeface="Roboto"/>
                <a:sym typeface="Roboto"/>
              </a:rPr>
              <a:t>Cohérence : la cohérence des données doit être établie dans tous les cas, autrement dit avant les transaction les données sont supposées être cohérentes et après elles le sont, même si entre les deux il y a eu un crash système.</a:t>
            </a:r>
            <a:endParaRPr/>
          </a:p>
          <a:p>
            <a:pPr indent="-238125" lvl="0" marL="377825" marR="0" rtl="0" algn="l">
              <a:lnSpc>
                <a:spcPct val="115000"/>
              </a:lnSpc>
              <a:spcBef>
                <a:spcPts val="0"/>
              </a:spcBef>
              <a:spcAft>
                <a:spcPts val="0"/>
              </a:spcAft>
              <a:buClr>
                <a:srgbClr val="666666"/>
              </a:buClr>
              <a:buSzPts val="1476"/>
              <a:buFont typeface="Times"/>
              <a:buChar char="•"/>
            </a:pPr>
            <a:r>
              <a:rPr b="0" i="0" lang="en-US" sz="1200" u="none" cap="none" strike="noStrike">
                <a:solidFill>
                  <a:srgbClr val="666666"/>
                </a:solidFill>
                <a:latin typeface="Roboto"/>
                <a:ea typeface="Roboto"/>
                <a:cs typeface="Roboto"/>
                <a:sym typeface="Roboto"/>
              </a:rPr>
              <a:t>Isolation : les données écrites lors de la transaction le sont indépendamment des données qui auraient pu être écrites durant le temps d’exécution de celle-ci.</a:t>
            </a:r>
            <a:endParaRPr/>
          </a:p>
          <a:p>
            <a:pPr indent="-238125" lvl="0" marL="377825" marR="0" rtl="0" algn="l">
              <a:lnSpc>
                <a:spcPct val="115000"/>
              </a:lnSpc>
              <a:spcBef>
                <a:spcPts val="0"/>
              </a:spcBef>
              <a:spcAft>
                <a:spcPts val="0"/>
              </a:spcAft>
              <a:buClr>
                <a:srgbClr val="666666"/>
              </a:buClr>
              <a:buSzPts val="1476"/>
              <a:buFont typeface="Times"/>
              <a:buChar char="•"/>
            </a:pPr>
            <a:r>
              <a:rPr b="0" i="0" lang="en-US" sz="1200" u="none" cap="none" strike="noStrike">
                <a:solidFill>
                  <a:srgbClr val="666666"/>
                </a:solidFill>
                <a:latin typeface="Roboto"/>
                <a:ea typeface="Roboto"/>
                <a:cs typeface="Roboto"/>
                <a:sym typeface="Roboto"/>
              </a:rPr>
              <a:t>Durabilité : une fois la transaction réalisée, le système est dans un état stable durable. Si elle a échoué, il est rétabli à l’état précédent la transaction.</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On désigne sous l’acronyme ACID ces principes.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80" name="Shape 380"/>
        <p:cNvGrpSpPr/>
        <p:nvPr/>
      </p:nvGrpSpPr>
      <p:grpSpPr>
        <a:xfrm>
          <a:off x="0" y="0"/>
          <a:ext cx="0" cy="0"/>
          <a:chOff x="0" y="0"/>
          <a:chExt cx="0" cy="0"/>
        </a:xfrm>
      </p:grpSpPr>
      <p:sp>
        <p:nvSpPr>
          <p:cNvPr id="381" name="Google Shape;381;p3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Une application multi-tiers?</a:t>
            </a:r>
            <a:endParaRPr/>
          </a:p>
        </p:txBody>
      </p:sp>
      <p:sp>
        <p:nvSpPr>
          <p:cNvPr id="382" name="Google Shape;382;p3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83" name="Google Shape;383;p3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2 à 10.32.12.png" id="384" name="Google Shape;384;p32"/>
          <p:cNvPicPr preferRelativeResize="0"/>
          <p:nvPr/>
        </p:nvPicPr>
        <p:blipFill rotWithShape="1">
          <a:blip r:embed="rId4">
            <a:alphaModFix/>
          </a:blip>
          <a:srcRect b="0" l="0" r="0" t="0"/>
          <a:stretch/>
        </p:blipFill>
        <p:spPr>
          <a:xfrm>
            <a:off x="1671887" y="1589246"/>
            <a:ext cx="4885541" cy="2625662"/>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88" name="Shape 388"/>
        <p:cNvGrpSpPr/>
        <p:nvPr/>
      </p:nvGrpSpPr>
      <p:grpSpPr>
        <a:xfrm>
          <a:off x="0" y="0"/>
          <a:ext cx="0" cy="0"/>
          <a:chOff x="0" y="0"/>
          <a:chExt cx="0" cy="0"/>
        </a:xfrm>
      </p:grpSpPr>
      <p:sp>
        <p:nvSpPr>
          <p:cNvPr id="389" name="Google Shape;389;p3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EIS Tier</a:t>
            </a:r>
            <a:endParaRPr/>
          </a:p>
        </p:txBody>
      </p:sp>
      <p:sp>
        <p:nvSpPr>
          <p:cNvPr id="390" name="Google Shape;390;p3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91" name="Google Shape;391;p3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392" name="Google Shape;392;p33"/>
          <p:cNvSpPr txBox="1"/>
          <p:nvPr/>
        </p:nvSpPr>
        <p:spPr>
          <a:xfrm>
            <a:off x="437674" y="1345174"/>
            <a:ext cx="6051901" cy="199641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Enterprise Information System</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S’occupe de :</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ERPS (Enterprise Resource Planning Systems)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Base de données relationnelles</a:t>
            </a:r>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Mainframes (les </a:t>
            </a:r>
            <a:r>
              <a:rPr b="1" i="0" lang="en-US" sz="1200" u="none" cap="none" strike="noStrike">
                <a:solidFill>
                  <a:srgbClr val="666666"/>
                </a:solidFill>
                <a:latin typeface="Roboto"/>
                <a:ea typeface="Roboto"/>
                <a:cs typeface="Roboto"/>
                <a:sym typeface="Roboto"/>
              </a:rPr>
              <a:t>mainframes</a:t>
            </a:r>
            <a:r>
              <a:rPr b="0" i="0" lang="en-US" sz="1200" u="none" cap="none" strike="noStrike">
                <a:solidFill>
                  <a:srgbClr val="666666"/>
                </a:solidFill>
                <a:latin typeface="Roboto"/>
                <a:ea typeface="Roboto"/>
                <a:cs typeface="Roboto"/>
                <a:sym typeface="Roboto"/>
              </a:rPr>
              <a:t> sont des ordinateurs hautes performances dotés de grandes quantités de mémoire et de processeurs qui traitent des milliards de calculs et de transactions simples en temps réel.)</a:t>
            </a:r>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Accessible par le business tier</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396" name="Shape 396"/>
        <p:cNvGrpSpPr/>
        <p:nvPr/>
      </p:nvGrpSpPr>
      <p:grpSpPr>
        <a:xfrm>
          <a:off x="0" y="0"/>
          <a:ext cx="0" cy="0"/>
          <a:chOff x="0" y="0"/>
          <a:chExt cx="0" cy="0"/>
        </a:xfrm>
      </p:grpSpPr>
      <p:sp>
        <p:nvSpPr>
          <p:cNvPr id="397" name="Google Shape;397;p34"/>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Web Tier</a:t>
            </a:r>
            <a:endParaRPr/>
          </a:p>
        </p:txBody>
      </p:sp>
      <p:sp>
        <p:nvSpPr>
          <p:cNvPr id="398" name="Google Shape;398;p3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399" name="Google Shape;399;p34"/>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00" name="Google Shape;400;p34"/>
          <p:cNvSpPr txBox="1"/>
          <p:nvPr/>
        </p:nvSpPr>
        <p:spPr>
          <a:xfrm>
            <a:off x="437674" y="1345174"/>
            <a:ext cx="6051901" cy="117853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Composants qui gèrent l’interaction entre le client et business tier</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Génère du contenu sous différent format pour votre client</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Contrôler vos pages web</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Maintenir la session en cours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On retrouve un peu de logic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04" name="Shape 404"/>
        <p:cNvGrpSpPr/>
        <p:nvPr/>
      </p:nvGrpSpPr>
      <p:grpSpPr>
        <a:xfrm>
          <a:off x="0" y="0"/>
          <a:ext cx="0" cy="0"/>
          <a:chOff x="0" y="0"/>
          <a:chExt cx="0" cy="0"/>
        </a:xfrm>
      </p:grpSpPr>
      <p:sp>
        <p:nvSpPr>
          <p:cNvPr id="405" name="Google Shape;405;p3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Business Tier</a:t>
            </a:r>
            <a:endParaRPr/>
          </a:p>
        </p:txBody>
      </p:sp>
      <p:sp>
        <p:nvSpPr>
          <p:cNvPr id="406" name="Google Shape;406;p3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07" name="Google Shape;407;p3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08" name="Google Shape;408;p35"/>
          <p:cNvSpPr txBox="1"/>
          <p:nvPr/>
        </p:nvSpPr>
        <p:spPr>
          <a:xfrm>
            <a:off x="437674" y="1345174"/>
            <a:ext cx="6051901" cy="974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Gère les requêtes liées au business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Gère les données liées à l’application</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Gère le stockage des données dans des bases de données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Gère les interactions avec des services externes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12" name="Shape 412"/>
        <p:cNvGrpSpPr/>
        <p:nvPr/>
      </p:nvGrpSpPr>
      <p:grpSpPr>
        <a:xfrm>
          <a:off x="0" y="0"/>
          <a:ext cx="0" cy="0"/>
          <a:chOff x="0" y="0"/>
          <a:chExt cx="0" cy="0"/>
        </a:xfrm>
      </p:grpSpPr>
      <p:sp>
        <p:nvSpPr>
          <p:cNvPr id="413" name="Google Shape;413;p3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Interoperability Tier</a:t>
            </a:r>
            <a:endParaRPr/>
          </a:p>
        </p:txBody>
      </p:sp>
      <p:sp>
        <p:nvSpPr>
          <p:cNvPr id="414" name="Google Shape;414;p3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15" name="Google Shape;415;p3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16" name="Google Shape;416;p36"/>
          <p:cNvSpPr txBox="1"/>
          <p:nvPr/>
        </p:nvSpPr>
        <p:spPr>
          <a:xfrm>
            <a:off x="437674" y="1345174"/>
            <a:ext cx="6051901" cy="36065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Permet des interactions avec des services externes (Web Services)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20" name="Shape 420"/>
        <p:cNvGrpSpPr/>
        <p:nvPr/>
      </p:nvGrpSpPr>
      <p:grpSpPr>
        <a:xfrm>
          <a:off x="0" y="0"/>
          <a:ext cx="0" cy="0"/>
          <a:chOff x="0" y="0"/>
          <a:chExt cx="0" cy="0"/>
        </a:xfrm>
      </p:grpSpPr>
      <p:sp>
        <p:nvSpPr>
          <p:cNvPr id="421" name="Google Shape;421;p3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Packaging?</a:t>
            </a:r>
            <a:endParaRPr/>
          </a:p>
        </p:txBody>
      </p:sp>
      <p:sp>
        <p:nvSpPr>
          <p:cNvPr id="422" name="Google Shape;422;p3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23" name="Google Shape;423;p3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file-format-java-web-archive-war-512.png" id="424" name="Google Shape;424;p37"/>
          <p:cNvPicPr preferRelativeResize="0"/>
          <p:nvPr/>
        </p:nvPicPr>
        <p:blipFill rotWithShape="1">
          <a:blip r:embed="rId4">
            <a:alphaModFix/>
          </a:blip>
          <a:srcRect b="0" l="0" r="0" t="0"/>
          <a:stretch/>
        </p:blipFill>
        <p:spPr>
          <a:xfrm>
            <a:off x="3102838" y="1907136"/>
            <a:ext cx="2023639" cy="202364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28" name="Shape 428"/>
        <p:cNvGrpSpPr/>
        <p:nvPr/>
      </p:nvGrpSpPr>
      <p:grpSpPr>
        <a:xfrm>
          <a:off x="0" y="0"/>
          <a:ext cx="0" cy="0"/>
          <a:chOff x="0" y="0"/>
          <a:chExt cx="0" cy="0"/>
        </a:xfrm>
      </p:grpSpPr>
      <p:sp>
        <p:nvSpPr>
          <p:cNvPr id="429" name="Google Shape;429;p3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Isolation</a:t>
            </a:r>
            <a:endParaRPr/>
          </a:p>
        </p:txBody>
      </p:sp>
      <p:sp>
        <p:nvSpPr>
          <p:cNvPr id="430" name="Google Shape;430;p3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31" name="Google Shape;431;p3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32" name="Google Shape;432;p38"/>
          <p:cNvSpPr txBox="1"/>
          <p:nvPr/>
        </p:nvSpPr>
        <p:spPr>
          <a:xfrm>
            <a:off x="437674" y="1345174"/>
            <a:ext cx="6051900" cy="7941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Un container peut s’occuper de plusieurs applications à la fois tout en les isolant l’une d’entre elles et tout en leur permettant d’avoir accès à leur propre ressources, composants et classes…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36" name="Shape 436"/>
        <p:cNvGrpSpPr/>
        <p:nvPr/>
      </p:nvGrpSpPr>
      <p:grpSpPr>
        <a:xfrm>
          <a:off x="0" y="0"/>
          <a:ext cx="0" cy="0"/>
          <a:chOff x="0" y="0"/>
          <a:chExt cx="0" cy="0"/>
        </a:xfrm>
      </p:grpSpPr>
      <p:sp>
        <p:nvSpPr>
          <p:cNvPr id="437" name="Google Shape;437;p3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En résumé</a:t>
            </a:r>
            <a:endParaRPr/>
          </a:p>
        </p:txBody>
      </p:sp>
      <p:sp>
        <p:nvSpPr>
          <p:cNvPr id="438" name="Google Shape;438;p3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39" name="Google Shape;439;p3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40" name="Google Shape;440;p39"/>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Les applications Entreprise sont puissantes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Complexes à développer</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JAVA EE réduit cette complexité au travers de modèles de programmation simples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APIS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Via un environnement d’exécution (Runtime Environment)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53" name="Shape 153"/>
        <p:cNvGrpSpPr/>
        <p:nvPr/>
      </p:nvGrpSpPr>
      <p:grpSpPr>
        <a:xfrm>
          <a:off x="0" y="0"/>
          <a:ext cx="0" cy="0"/>
          <a:chOff x="0" y="0"/>
          <a:chExt cx="0" cy="0"/>
        </a:xfrm>
      </p:grpSpPr>
      <p:sp>
        <p:nvSpPr>
          <p:cNvPr id="154" name="Google Shape;154;p4"/>
          <p:cNvSpPr txBox="1"/>
          <p:nvPr>
            <p:ph type="title"/>
          </p:nvPr>
        </p:nvSpPr>
        <p:spPr>
          <a:xfrm>
            <a:off x="1413399" y="759155"/>
            <a:ext cx="4801501" cy="4095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1488"/>
              <a:buFont typeface="Roboto"/>
              <a:buNone/>
            </a:pPr>
            <a:r>
              <a:rPr lang="en-US" sz="1488">
                <a:solidFill>
                  <a:srgbClr val="E2001A"/>
                </a:solidFill>
                <a:latin typeface="Roboto"/>
                <a:ea typeface="Roboto"/>
                <a:cs typeface="Roboto"/>
                <a:sym typeface="Roboto"/>
              </a:rPr>
              <a:t>Pré-requis</a:t>
            </a:r>
            <a:r>
              <a:rPr lang="en-US">
                <a:solidFill>
                  <a:srgbClr val="B7B7B7"/>
                </a:solidFill>
              </a:rPr>
              <a:t> </a:t>
            </a:r>
            <a:r>
              <a:rPr lang="en-US">
                <a:solidFill>
                  <a:srgbClr val="434343"/>
                </a:solidFill>
              </a:rPr>
              <a:t>pour ce cours</a:t>
            </a:r>
            <a:endParaRPr/>
          </a:p>
        </p:txBody>
      </p:sp>
      <p:sp>
        <p:nvSpPr>
          <p:cNvPr id="155" name="Google Shape;155;p4"/>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sp>
        <p:nvSpPr>
          <p:cNvPr id="156" name="Google Shape;156;p4"/>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Avoir des connaissances en JAVA</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Avoir des connaissances en HTML et CSS</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Avoir eu une approche UML</a:t>
            </a:r>
            <a:endParaRPr/>
          </a:p>
        </p:txBody>
      </p:sp>
      <p:pic>
        <p:nvPicPr>
          <p:cNvPr descr="Google Shape;158;p28" id="157" name="Google Shape;157;p4"/>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44" name="Shape 444"/>
        <p:cNvGrpSpPr/>
        <p:nvPr/>
      </p:nvGrpSpPr>
      <p:grpSpPr>
        <a:xfrm>
          <a:off x="0" y="0"/>
          <a:ext cx="0" cy="0"/>
          <a:chOff x="0" y="0"/>
          <a:chExt cx="0" cy="0"/>
        </a:xfrm>
      </p:grpSpPr>
      <p:sp>
        <p:nvSpPr>
          <p:cNvPr id="445" name="Google Shape;445;p40"/>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3.</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Les protocols</a:t>
            </a:r>
            <a:endParaRPr/>
          </a:p>
        </p:txBody>
      </p:sp>
      <p:sp>
        <p:nvSpPr>
          <p:cNvPr id="446" name="Google Shape;446;p4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447" name="Google Shape;447;p40"/>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51" name="Shape 451"/>
        <p:cNvGrpSpPr/>
        <p:nvPr/>
      </p:nvGrpSpPr>
      <p:grpSpPr>
        <a:xfrm>
          <a:off x="0" y="0"/>
          <a:ext cx="0" cy="0"/>
          <a:chOff x="0" y="0"/>
          <a:chExt cx="0" cy="0"/>
        </a:xfrm>
      </p:grpSpPr>
      <p:sp>
        <p:nvSpPr>
          <p:cNvPr id="452" name="Google Shape;452;p4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Présentation</a:t>
            </a:r>
            <a:endParaRPr/>
          </a:p>
        </p:txBody>
      </p:sp>
      <p:sp>
        <p:nvSpPr>
          <p:cNvPr id="453" name="Google Shape;453;p4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54" name="Google Shape;454;p4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55" name="Google Shape;455;p41"/>
          <p:cNvSpPr txBox="1"/>
          <p:nvPr/>
        </p:nvSpPr>
        <p:spPr>
          <a:xfrm>
            <a:off x="437674" y="1345174"/>
            <a:ext cx="6051901" cy="138300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HTTP</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HTTPS (TLS)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RMI/IIOP (Remote Method Invocation)</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TCP</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-Corba (C, C++, Cobol, Java…)</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59" name="Shape 459"/>
        <p:cNvGrpSpPr/>
        <p:nvPr/>
      </p:nvGrpSpPr>
      <p:grpSpPr>
        <a:xfrm>
          <a:off x="0" y="0"/>
          <a:ext cx="0" cy="0"/>
          <a:chOff x="0" y="0"/>
          <a:chExt cx="0" cy="0"/>
        </a:xfrm>
      </p:grpSpPr>
      <p:sp>
        <p:nvSpPr>
          <p:cNvPr id="460" name="Google Shape;460;p42"/>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4.</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Les standards</a:t>
            </a:r>
            <a:endParaRPr/>
          </a:p>
        </p:txBody>
      </p:sp>
      <p:sp>
        <p:nvSpPr>
          <p:cNvPr id="461" name="Google Shape;461;p4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462" name="Google Shape;462;p42"/>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66" name="Shape 466"/>
        <p:cNvGrpSpPr/>
        <p:nvPr/>
      </p:nvGrpSpPr>
      <p:grpSpPr>
        <a:xfrm>
          <a:off x="0" y="0"/>
          <a:ext cx="0" cy="0"/>
          <a:chOff x="0" y="0"/>
          <a:chExt cx="0" cy="0"/>
        </a:xfrm>
      </p:grpSpPr>
      <p:sp>
        <p:nvSpPr>
          <p:cNvPr id="467" name="Google Shape;467;p4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Qu’est-ce qu’un standard?</a:t>
            </a:r>
            <a:endParaRPr/>
          </a:p>
        </p:txBody>
      </p:sp>
      <p:sp>
        <p:nvSpPr>
          <p:cNvPr id="468" name="Google Shape;468;p4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69" name="Google Shape;469;p4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70" name="Google Shape;470;p43"/>
          <p:cNvSpPr txBox="1"/>
          <p:nvPr/>
        </p:nvSpPr>
        <p:spPr>
          <a:xfrm>
            <a:off x="437674" y="1345174"/>
            <a:ext cx="6051900" cy="12189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La Java Community Process définit le futur de JAVA.</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Elle est composée d’un groupe d’experts qui valident une technologie associée au langage JAVA.</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Responsables du développement de la JSR (Java Specification Request)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74" name="Shape 474"/>
        <p:cNvGrpSpPr/>
        <p:nvPr/>
      </p:nvGrpSpPr>
      <p:grpSpPr>
        <a:xfrm>
          <a:off x="0" y="0"/>
          <a:ext cx="0" cy="0"/>
          <a:chOff x="0" y="0"/>
          <a:chExt cx="0" cy="0"/>
        </a:xfrm>
      </p:grpSpPr>
      <p:sp>
        <p:nvSpPr>
          <p:cNvPr id="475" name="Google Shape;475;p44"/>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JCP (Java Community Process)</a:t>
            </a:r>
            <a:endParaRPr/>
          </a:p>
        </p:txBody>
      </p:sp>
      <p:sp>
        <p:nvSpPr>
          <p:cNvPr id="476" name="Google Shape;476;p4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77" name="Google Shape;477;p44"/>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78" name="Google Shape;478;p44"/>
          <p:cNvSpPr txBox="1"/>
          <p:nvPr/>
        </p:nvSpPr>
        <p:spPr>
          <a:xfrm>
            <a:off x="437674" y="1345174"/>
            <a:ext cx="6051901" cy="97406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Le Java Community Process est une organisation créée par Sun en 1998. </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Son but est de coordonner l'évolution du langage Java et des technologies qui lui sont associées.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82" name="Shape 482"/>
        <p:cNvGrpSpPr/>
        <p:nvPr/>
      </p:nvGrpSpPr>
      <p:grpSpPr>
        <a:xfrm>
          <a:off x="0" y="0"/>
          <a:ext cx="0" cy="0"/>
          <a:chOff x="0" y="0"/>
          <a:chExt cx="0" cy="0"/>
        </a:xfrm>
      </p:grpSpPr>
      <p:sp>
        <p:nvSpPr>
          <p:cNvPr id="483" name="Google Shape;483;p4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JSR (Java Specification Request)</a:t>
            </a:r>
            <a:endParaRPr/>
          </a:p>
        </p:txBody>
      </p:sp>
      <p:sp>
        <p:nvSpPr>
          <p:cNvPr id="484" name="Google Shape;484;p4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85" name="Google Shape;485;p4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86" name="Google Shape;486;p45"/>
          <p:cNvSpPr txBox="1"/>
          <p:nvPr/>
        </p:nvSpPr>
        <p:spPr>
          <a:xfrm>
            <a:off x="437674" y="1345174"/>
            <a:ext cx="6051901" cy="56512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Des documents qui expliquent en détail et qui définissent les fondamentaux d’une technologie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90" name="Shape 490"/>
        <p:cNvGrpSpPr/>
        <p:nvPr/>
      </p:nvGrpSpPr>
      <p:grpSpPr>
        <a:xfrm>
          <a:off x="0" y="0"/>
          <a:ext cx="0" cy="0"/>
          <a:chOff x="0" y="0"/>
          <a:chExt cx="0" cy="0"/>
        </a:xfrm>
      </p:grpSpPr>
      <p:sp>
        <p:nvSpPr>
          <p:cNvPr id="491" name="Google Shape;491;p4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RI (Reference Implementation)</a:t>
            </a:r>
            <a:endParaRPr/>
          </a:p>
        </p:txBody>
      </p:sp>
      <p:sp>
        <p:nvSpPr>
          <p:cNvPr id="492" name="Google Shape;492;p4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493" name="Google Shape;493;p4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494" name="Google Shape;494;p46"/>
          <p:cNvSpPr txBox="1"/>
          <p:nvPr/>
        </p:nvSpPr>
        <p:spPr>
          <a:xfrm>
            <a:off x="437674" y="1345174"/>
            <a:ext cx="6051900" cy="5817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Organisme qui s’assurent les spécifications proposées peuvent être implémentés et donnent des feedback sur le </a:t>
            </a:r>
            <a:r>
              <a:rPr lang="en-US" sz="1200">
                <a:solidFill>
                  <a:srgbClr val="666666"/>
                </a:solidFill>
                <a:latin typeface="Roboto"/>
                <a:ea typeface="Roboto"/>
                <a:cs typeface="Roboto"/>
                <a:sym typeface="Roboto"/>
              </a:rPr>
              <a:t>processus</a:t>
            </a:r>
            <a:r>
              <a:rPr b="0" i="0" lang="en-US" sz="1200" u="none" cap="none" strike="noStrike">
                <a:solidFill>
                  <a:srgbClr val="666666"/>
                </a:solidFill>
                <a:latin typeface="Roboto"/>
                <a:ea typeface="Roboto"/>
                <a:cs typeface="Roboto"/>
                <a:sym typeface="Roboto"/>
              </a:rPr>
              <a:t> de spécification.</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498" name="Shape 498"/>
        <p:cNvGrpSpPr/>
        <p:nvPr/>
      </p:nvGrpSpPr>
      <p:grpSpPr>
        <a:xfrm>
          <a:off x="0" y="0"/>
          <a:ext cx="0" cy="0"/>
          <a:chOff x="0" y="0"/>
          <a:chExt cx="0" cy="0"/>
        </a:xfrm>
      </p:grpSpPr>
      <p:sp>
        <p:nvSpPr>
          <p:cNvPr id="499" name="Google Shape;499;p4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TCK - Technology Compatibility Kit (TCK)</a:t>
            </a:r>
            <a:endParaRPr/>
          </a:p>
        </p:txBody>
      </p:sp>
      <p:sp>
        <p:nvSpPr>
          <p:cNvPr id="500" name="Google Shape;500;p4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01" name="Google Shape;501;p4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02" name="Google Shape;502;p47"/>
          <p:cNvSpPr txBox="1"/>
          <p:nvPr/>
        </p:nvSpPr>
        <p:spPr>
          <a:xfrm>
            <a:off x="437674" y="1345174"/>
            <a:ext cx="6051901" cy="117853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Un ensemble de tests que chaque implémentation doit passer pour que les spécifications soient conformes.</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Une fois que les spécifications sont approuvées, elles sont rendues disponibles à la communauté pour être implémentés.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06" name="Shape 506"/>
        <p:cNvGrpSpPr/>
        <p:nvPr/>
      </p:nvGrpSpPr>
      <p:grpSpPr>
        <a:xfrm>
          <a:off x="0" y="0"/>
          <a:ext cx="0" cy="0"/>
          <a:chOff x="0" y="0"/>
          <a:chExt cx="0" cy="0"/>
        </a:xfrm>
      </p:grpSpPr>
      <p:sp>
        <p:nvSpPr>
          <p:cNvPr id="507" name="Google Shape;507;p48"/>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5.</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Les specifications</a:t>
            </a:r>
            <a:endParaRPr/>
          </a:p>
        </p:txBody>
      </p:sp>
      <p:sp>
        <p:nvSpPr>
          <p:cNvPr id="508" name="Google Shape;508;p4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509" name="Google Shape;509;p48"/>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13" name="Shape 513"/>
        <p:cNvGrpSpPr/>
        <p:nvPr/>
      </p:nvGrpSpPr>
      <p:grpSpPr>
        <a:xfrm>
          <a:off x="0" y="0"/>
          <a:ext cx="0" cy="0"/>
          <a:chOff x="0" y="0"/>
          <a:chExt cx="0" cy="0"/>
        </a:xfrm>
      </p:grpSpPr>
      <p:sp>
        <p:nvSpPr>
          <p:cNvPr id="514" name="Google Shape;514;p4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Business</a:t>
            </a:r>
            <a:endParaRPr/>
          </a:p>
        </p:txBody>
      </p:sp>
      <p:sp>
        <p:nvSpPr>
          <p:cNvPr id="515" name="Google Shape;515;p4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16" name="Google Shape;516;p4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17" name="Google Shape;517;p49"/>
          <p:cNvSpPr txBox="1"/>
          <p:nvPr/>
        </p:nvSpPr>
        <p:spPr>
          <a:xfrm>
            <a:off x="437674" y="1345174"/>
            <a:ext cx="6051901" cy="76959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-&gt;Transactions : JTA and EJB</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-&gt;Persistence : JPA</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-&gt;Batch (Long running jobs) : JBatch</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61" name="Shape 161"/>
        <p:cNvGrpSpPr/>
        <p:nvPr/>
      </p:nvGrpSpPr>
      <p:grpSpPr>
        <a:xfrm>
          <a:off x="0" y="0"/>
          <a:ext cx="0" cy="0"/>
          <a:chOff x="0" y="0"/>
          <a:chExt cx="0" cy="0"/>
        </a:xfrm>
      </p:grpSpPr>
      <p:sp>
        <p:nvSpPr>
          <p:cNvPr id="162" name="Google Shape;162;p5"/>
          <p:cNvSpPr txBox="1"/>
          <p:nvPr>
            <p:ph type="title"/>
          </p:nvPr>
        </p:nvSpPr>
        <p:spPr>
          <a:xfrm>
            <a:off x="1413399" y="759155"/>
            <a:ext cx="4801501" cy="4095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1488"/>
              <a:buFont typeface="Roboto"/>
              <a:buNone/>
            </a:pPr>
            <a:r>
              <a:rPr lang="en-US" sz="1488">
                <a:solidFill>
                  <a:srgbClr val="E2001A"/>
                </a:solidFill>
                <a:latin typeface="Roboto"/>
                <a:ea typeface="Roboto"/>
                <a:cs typeface="Roboto"/>
                <a:sym typeface="Roboto"/>
              </a:rPr>
              <a:t>A qui est</a:t>
            </a:r>
            <a:r>
              <a:rPr lang="en-US">
                <a:solidFill>
                  <a:srgbClr val="B7B7B7"/>
                </a:solidFill>
              </a:rPr>
              <a:t> </a:t>
            </a:r>
            <a:r>
              <a:rPr lang="en-US">
                <a:solidFill>
                  <a:srgbClr val="434343"/>
                </a:solidFill>
              </a:rPr>
              <a:t>destiné ce cours</a:t>
            </a:r>
            <a:endParaRPr/>
          </a:p>
        </p:txBody>
      </p:sp>
      <p:sp>
        <p:nvSpPr>
          <p:cNvPr id="163" name="Google Shape;163;p5"/>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sp>
        <p:nvSpPr>
          <p:cNvPr id="164" name="Google Shape;164;p5"/>
          <p:cNvSpPr txBox="1"/>
          <p:nvPr>
            <p:ph idx="1" type="body"/>
          </p:nvPr>
        </p:nvSpPr>
        <p:spPr>
          <a:xfrm>
            <a:off x="451474" y="1526575"/>
            <a:ext cx="6941102" cy="3345001"/>
          </a:xfrm>
          <a:prstGeom prst="rect">
            <a:avLst/>
          </a:prstGeom>
          <a:noFill/>
          <a:ln>
            <a:noFill/>
          </a:ln>
        </p:spPr>
        <p:txBody>
          <a:bodyPr anchorCtr="0" anchor="t" bIns="91400" lIns="91400" spcFirstLastPara="1" rIns="91400" wrap="square" tIns="91400">
            <a:normAutofit/>
          </a:bodyPr>
          <a:lstStyle/>
          <a:p>
            <a:pPr indent="-304800" lvl="0" marL="457200" rtl="0" algn="l">
              <a:lnSpc>
                <a:spcPct val="100000"/>
              </a:lnSpc>
              <a:spcBef>
                <a:spcPts val="0"/>
              </a:spcBef>
              <a:spcAft>
                <a:spcPts val="0"/>
              </a:spcAft>
              <a:buClr>
                <a:srgbClr val="434343"/>
              </a:buClr>
              <a:buSzPts val="1200"/>
              <a:buChar char="▸"/>
            </a:pPr>
            <a:r>
              <a:rPr lang="en-US" sz="1200">
                <a:solidFill>
                  <a:srgbClr val="434343"/>
                </a:solidFill>
                <a:latin typeface="Roboto"/>
                <a:ea typeface="Roboto"/>
                <a:cs typeface="Roboto"/>
                <a:sym typeface="Roboto"/>
              </a:rPr>
              <a:t>Développeurs full-stack</a:t>
            </a:r>
            <a:endParaRPr/>
          </a:p>
          <a:p>
            <a:pPr indent="-304800" lvl="0" marL="457200" rtl="0" algn="l">
              <a:lnSpc>
                <a:spcPct val="100000"/>
              </a:lnSpc>
              <a:spcBef>
                <a:spcPts val="1000"/>
              </a:spcBef>
              <a:spcAft>
                <a:spcPts val="0"/>
              </a:spcAft>
              <a:buClr>
                <a:srgbClr val="434343"/>
              </a:buClr>
              <a:buSzPts val="1200"/>
              <a:buChar char="▸"/>
            </a:pPr>
            <a:r>
              <a:rPr lang="en-US" sz="1200">
                <a:solidFill>
                  <a:srgbClr val="434343"/>
                </a:solidFill>
                <a:latin typeface="Roboto"/>
                <a:ea typeface="Roboto"/>
                <a:cs typeface="Roboto"/>
                <a:sym typeface="Roboto"/>
              </a:rPr>
              <a:t>Architectes</a:t>
            </a:r>
            <a:endParaRPr/>
          </a:p>
        </p:txBody>
      </p:sp>
      <p:pic>
        <p:nvPicPr>
          <p:cNvPr descr="Google Shape;158;p28" id="165" name="Google Shape;165;p5"/>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21" name="Shape 521"/>
        <p:cNvGrpSpPr/>
        <p:nvPr/>
      </p:nvGrpSpPr>
      <p:grpSpPr>
        <a:xfrm>
          <a:off x="0" y="0"/>
          <a:ext cx="0" cy="0"/>
          <a:chOff x="0" y="0"/>
          <a:chExt cx="0" cy="0"/>
        </a:xfrm>
      </p:grpSpPr>
      <p:sp>
        <p:nvSpPr>
          <p:cNvPr id="522" name="Google Shape;522;p5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Web</a:t>
            </a:r>
            <a:endParaRPr/>
          </a:p>
        </p:txBody>
      </p:sp>
      <p:sp>
        <p:nvSpPr>
          <p:cNvPr id="523" name="Google Shape;523;p5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24" name="Google Shape;524;p5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25" name="Google Shape;525;p50"/>
          <p:cNvSpPr txBox="1"/>
          <p:nvPr/>
        </p:nvSpPr>
        <p:spPr>
          <a:xfrm>
            <a:off x="437674" y="1345174"/>
            <a:ext cx="6051901" cy="56512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HTTP Request : servlets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Web Pages : JSF (Java Server Faces) and JSP (Java Server Pages)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29" name="Shape 529"/>
        <p:cNvGrpSpPr/>
        <p:nvPr/>
      </p:nvGrpSpPr>
      <p:grpSpPr>
        <a:xfrm>
          <a:off x="0" y="0"/>
          <a:ext cx="0" cy="0"/>
          <a:chOff x="0" y="0"/>
          <a:chExt cx="0" cy="0"/>
        </a:xfrm>
      </p:grpSpPr>
      <p:sp>
        <p:nvSpPr>
          <p:cNvPr id="530" name="Google Shape;530;p5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JSF VS JSP</a:t>
            </a:r>
            <a:endParaRPr/>
          </a:p>
        </p:txBody>
      </p:sp>
      <p:sp>
        <p:nvSpPr>
          <p:cNvPr id="531" name="Google Shape;531;p5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32" name="Google Shape;532;p5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33" name="Google Shape;533;p51"/>
          <p:cNvSpPr txBox="1"/>
          <p:nvPr/>
        </p:nvSpPr>
        <p:spPr>
          <a:xfrm>
            <a:off x="437674" y="1345174"/>
            <a:ext cx="6051901" cy="117853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JSP : aide les développeurs à développer des pages web dynamiques en utilisant des langages comme le HTML ou le XML.</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JSF : structure qui aide les développeurs à développer des interfaces utilisateurs pour les applications côté serveur.</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37" name="Shape 537"/>
        <p:cNvGrpSpPr/>
        <p:nvPr/>
      </p:nvGrpSpPr>
      <p:grpSpPr>
        <a:xfrm>
          <a:off x="0" y="0"/>
          <a:ext cx="0" cy="0"/>
          <a:chOff x="0" y="0"/>
          <a:chExt cx="0" cy="0"/>
        </a:xfrm>
      </p:grpSpPr>
      <p:sp>
        <p:nvSpPr>
          <p:cNvPr id="538" name="Google Shape;538;p5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Interoperability</a:t>
            </a:r>
            <a:endParaRPr/>
          </a:p>
        </p:txBody>
      </p:sp>
      <p:sp>
        <p:nvSpPr>
          <p:cNvPr id="539" name="Google Shape;539;p5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40" name="Google Shape;540;p5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41" name="Google Shape;541;p52"/>
          <p:cNvSpPr txBox="1"/>
          <p:nvPr/>
        </p:nvSpPr>
        <p:spPr>
          <a:xfrm>
            <a:off x="437674" y="1345174"/>
            <a:ext cx="6051901" cy="138300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SOAP : JAX-WS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REST SERVICES : JAX-RS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JSON : JSON-P</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MESSAGING : JMS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MAILING : JAVA MAIL</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CONNECTORS : JCA</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45" name="Shape 545"/>
        <p:cNvGrpSpPr/>
        <p:nvPr/>
      </p:nvGrpSpPr>
      <p:grpSpPr>
        <a:xfrm>
          <a:off x="0" y="0"/>
          <a:ext cx="0" cy="0"/>
          <a:chOff x="0" y="0"/>
          <a:chExt cx="0" cy="0"/>
        </a:xfrm>
      </p:grpSpPr>
      <p:sp>
        <p:nvSpPr>
          <p:cNvPr id="546" name="Google Shape;546;p5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Common</a:t>
            </a:r>
            <a:endParaRPr/>
          </a:p>
        </p:txBody>
      </p:sp>
      <p:sp>
        <p:nvSpPr>
          <p:cNvPr id="547" name="Google Shape;547;p5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48" name="Google Shape;548;p5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49" name="Google Shape;549;p53"/>
          <p:cNvSpPr txBox="1"/>
          <p:nvPr/>
        </p:nvSpPr>
        <p:spPr>
          <a:xfrm>
            <a:off x="437674" y="1345174"/>
            <a:ext cx="6051901" cy="117853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INJECTION : CDI</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INTERCEPTORS : INTERCEPTION</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VALIDATION : BEA VALIDATION </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SECURITY : JASPIC</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CONCURRENCY : CONCURRENCY</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53" name="Shape 553"/>
        <p:cNvGrpSpPr/>
        <p:nvPr/>
      </p:nvGrpSpPr>
      <p:grpSpPr>
        <a:xfrm>
          <a:off x="0" y="0"/>
          <a:ext cx="0" cy="0"/>
          <a:chOff x="0" y="0"/>
          <a:chExt cx="0" cy="0"/>
        </a:xfrm>
      </p:grpSpPr>
      <p:sp>
        <p:nvSpPr>
          <p:cNvPr id="554" name="Google Shape;554;p54"/>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En résumé</a:t>
            </a:r>
            <a:endParaRPr/>
          </a:p>
        </p:txBody>
      </p:sp>
      <p:sp>
        <p:nvSpPr>
          <p:cNvPr id="555" name="Google Shape;555;p5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56" name="Google Shape;556;p54"/>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2 à 20.43.22.png" id="557" name="Google Shape;557;p54"/>
          <p:cNvPicPr preferRelativeResize="0"/>
          <p:nvPr/>
        </p:nvPicPr>
        <p:blipFill rotWithShape="1">
          <a:blip r:embed="rId4">
            <a:alphaModFix/>
          </a:blip>
          <a:srcRect b="0" l="0" r="0" t="0"/>
          <a:stretch/>
        </p:blipFill>
        <p:spPr>
          <a:xfrm>
            <a:off x="1905739" y="1760096"/>
            <a:ext cx="3994838" cy="2194238"/>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61" name="Shape 561"/>
        <p:cNvGrpSpPr/>
        <p:nvPr/>
      </p:nvGrpSpPr>
      <p:grpSpPr>
        <a:xfrm>
          <a:off x="0" y="0"/>
          <a:ext cx="0" cy="0"/>
          <a:chOff x="0" y="0"/>
          <a:chExt cx="0" cy="0"/>
        </a:xfrm>
      </p:grpSpPr>
      <p:sp>
        <p:nvSpPr>
          <p:cNvPr id="562" name="Google Shape;562;p55"/>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6.</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Les clients</a:t>
            </a:r>
            <a:endParaRPr/>
          </a:p>
        </p:txBody>
      </p:sp>
      <p:sp>
        <p:nvSpPr>
          <p:cNvPr id="563" name="Google Shape;563;p5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564" name="Google Shape;564;p55"/>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68" name="Shape 568"/>
        <p:cNvGrpSpPr/>
        <p:nvPr/>
      </p:nvGrpSpPr>
      <p:grpSpPr>
        <a:xfrm>
          <a:off x="0" y="0"/>
          <a:ext cx="0" cy="0"/>
          <a:chOff x="0" y="0"/>
          <a:chExt cx="0" cy="0"/>
        </a:xfrm>
      </p:grpSpPr>
      <p:sp>
        <p:nvSpPr>
          <p:cNvPr id="569" name="Google Shape;569;p5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Les clients</a:t>
            </a:r>
            <a:endParaRPr/>
          </a:p>
        </p:txBody>
      </p:sp>
      <p:sp>
        <p:nvSpPr>
          <p:cNvPr id="570" name="Google Shape;570;p5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71" name="Google Shape;571;p5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572" name="Google Shape;572;p56"/>
          <p:cNvSpPr txBox="1"/>
          <p:nvPr/>
        </p:nvSpPr>
        <p:spPr>
          <a:xfrm>
            <a:off x="437674" y="1345174"/>
            <a:ext cx="6051901" cy="138300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Web clients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Application Web</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REST / SOAP services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Mobile apps</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B2B</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 Java SE peut être un client Java EE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76" name="Shape 576"/>
        <p:cNvGrpSpPr/>
        <p:nvPr/>
      </p:nvGrpSpPr>
      <p:grpSpPr>
        <a:xfrm>
          <a:off x="0" y="0"/>
          <a:ext cx="0" cy="0"/>
          <a:chOff x="0" y="0"/>
          <a:chExt cx="0" cy="0"/>
        </a:xfrm>
      </p:grpSpPr>
      <p:sp>
        <p:nvSpPr>
          <p:cNvPr id="577" name="Google Shape;577;p5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64;p29" id="578" name="Google Shape;578;p57"/>
          <p:cNvPicPr preferRelativeResize="0"/>
          <p:nvPr/>
        </p:nvPicPr>
        <p:blipFill rotWithShape="1">
          <a:blip r:embed="rId3">
            <a:alphaModFix/>
          </a:blip>
          <a:srcRect b="0" l="0" r="0" t="0"/>
          <a:stretch/>
        </p:blipFill>
        <p:spPr>
          <a:xfrm>
            <a:off x="653025" y="603725"/>
            <a:ext cx="951300" cy="951300"/>
          </a:xfrm>
          <a:prstGeom prst="rect">
            <a:avLst/>
          </a:prstGeom>
          <a:noFill/>
          <a:ln>
            <a:noFill/>
          </a:ln>
        </p:spPr>
      </p:pic>
      <p:sp>
        <p:nvSpPr>
          <p:cNvPr id="579" name="Google Shape;579;p57"/>
          <p:cNvSpPr txBox="1"/>
          <p:nvPr/>
        </p:nvSpPr>
        <p:spPr>
          <a:xfrm>
            <a:off x="644960" y="1539825"/>
            <a:ext cx="7755600" cy="165605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4800"/>
              <a:buFont typeface="Roboto"/>
              <a:buNone/>
            </a:pPr>
            <a:r>
              <a:rPr b="1" i="0" lang="en-US" sz="4800" u="none" cap="none" strike="noStrike">
                <a:solidFill>
                  <a:srgbClr val="FFFFFF"/>
                </a:solidFill>
                <a:latin typeface="Roboto"/>
                <a:ea typeface="Roboto"/>
                <a:cs typeface="Roboto"/>
                <a:sym typeface="Roboto"/>
              </a:rPr>
              <a:t>Installation</a:t>
            </a:r>
            <a:endParaRPr/>
          </a:p>
        </p:txBody>
      </p:sp>
      <p:sp>
        <p:nvSpPr>
          <p:cNvPr id="580" name="Google Shape;580;p57"/>
          <p:cNvSpPr txBox="1"/>
          <p:nvPr/>
        </p:nvSpPr>
        <p:spPr>
          <a:xfrm>
            <a:off x="676625" y="2491125"/>
            <a:ext cx="7755600" cy="9194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400"/>
              <a:buFont typeface="Roboto"/>
              <a:buNone/>
            </a:pPr>
            <a:r>
              <a:rPr b="1" i="0" lang="en-US" sz="2400" u="none" cap="none" strike="noStrike">
                <a:solidFill>
                  <a:srgbClr val="FFFFFF"/>
                </a:solidFill>
                <a:latin typeface="Roboto"/>
                <a:ea typeface="Roboto"/>
                <a:cs typeface="Roboto"/>
                <a:sym typeface="Roboto"/>
              </a:rPr>
              <a:t>Environnement JEE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84" name="Shape 584"/>
        <p:cNvGrpSpPr/>
        <p:nvPr/>
      </p:nvGrpSpPr>
      <p:grpSpPr>
        <a:xfrm>
          <a:off x="0" y="0"/>
          <a:ext cx="0" cy="0"/>
          <a:chOff x="0" y="0"/>
          <a:chExt cx="0" cy="0"/>
        </a:xfrm>
      </p:grpSpPr>
      <p:sp>
        <p:nvSpPr>
          <p:cNvPr id="585" name="Google Shape;585;p5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de la JDK 17</a:t>
            </a:r>
            <a:endParaRPr/>
          </a:p>
        </p:txBody>
      </p:sp>
      <p:sp>
        <p:nvSpPr>
          <p:cNvPr id="586" name="Google Shape;586;p5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87" name="Google Shape;587;p5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java-17.png" id="588" name="Google Shape;588;p58"/>
          <p:cNvPicPr preferRelativeResize="0"/>
          <p:nvPr/>
        </p:nvPicPr>
        <p:blipFill rotWithShape="1">
          <a:blip r:embed="rId4">
            <a:alphaModFix/>
          </a:blip>
          <a:srcRect b="0" l="0" r="0" t="0"/>
          <a:stretch/>
        </p:blipFill>
        <p:spPr>
          <a:xfrm>
            <a:off x="2961012" y="2249932"/>
            <a:ext cx="2307291" cy="1170772"/>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592" name="Shape 592"/>
        <p:cNvGrpSpPr/>
        <p:nvPr/>
      </p:nvGrpSpPr>
      <p:grpSpPr>
        <a:xfrm>
          <a:off x="0" y="0"/>
          <a:ext cx="0" cy="0"/>
          <a:chOff x="0" y="0"/>
          <a:chExt cx="0" cy="0"/>
        </a:xfrm>
      </p:grpSpPr>
      <p:sp>
        <p:nvSpPr>
          <p:cNvPr id="593" name="Google Shape;593;p5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de l’IDE NetBeans 12.6</a:t>
            </a:r>
            <a:endParaRPr/>
          </a:p>
        </p:txBody>
      </p:sp>
      <p:sp>
        <p:nvSpPr>
          <p:cNvPr id="594" name="Google Shape;594;p5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595" name="Google Shape;595;p5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netbeans-java-ide.jpeg" id="596" name="Google Shape;596;p59"/>
          <p:cNvPicPr preferRelativeResize="0"/>
          <p:nvPr/>
        </p:nvPicPr>
        <p:blipFill rotWithShape="1">
          <a:blip r:embed="rId4">
            <a:alphaModFix/>
          </a:blip>
          <a:srcRect b="0" l="0" r="0" t="0"/>
          <a:stretch/>
        </p:blipFill>
        <p:spPr>
          <a:xfrm>
            <a:off x="2294137" y="2075967"/>
            <a:ext cx="3641041" cy="1800267"/>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69" name="Shape 169"/>
        <p:cNvGrpSpPr/>
        <p:nvPr/>
      </p:nvGrpSpPr>
      <p:grpSpPr>
        <a:xfrm>
          <a:off x="0" y="0"/>
          <a:ext cx="0" cy="0"/>
          <a:chOff x="0" y="0"/>
          <a:chExt cx="0" cy="0"/>
        </a:xfrm>
      </p:grpSpPr>
      <p:sp>
        <p:nvSpPr>
          <p:cNvPr id="170" name="Google Shape;170;p6"/>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64;p29" id="171" name="Google Shape;171;p6"/>
          <p:cNvPicPr preferRelativeResize="0"/>
          <p:nvPr/>
        </p:nvPicPr>
        <p:blipFill rotWithShape="1">
          <a:blip r:embed="rId3">
            <a:alphaModFix/>
          </a:blip>
          <a:srcRect b="0" l="0" r="0" t="0"/>
          <a:stretch/>
        </p:blipFill>
        <p:spPr>
          <a:xfrm>
            <a:off x="653025" y="603725"/>
            <a:ext cx="951300" cy="951300"/>
          </a:xfrm>
          <a:prstGeom prst="rect">
            <a:avLst/>
          </a:prstGeom>
          <a:noFill/>
          <a:ln>
            <a:noFill/>
          </a:ln>
        </p:spPr>
      </p:pic>
      <p:sp>
        <p:nvSpPr>
          <p:cNvPr id="172" name="Google Shape;172;p6"/>
          <p:cNvSpPr txBox="1"/>
          <p:nvPr/>
        </p:nvSpPr>
        <p:spPr>
          <a:xfrm>
            <a:off x="644960" y="1539825"/>
            <a:ext cx="7755600" cy="16560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4800"/>
              <a:buFont typeface="Roboto"/>
              <a:buNone/>
            </a:pPr>
            <a:r>
              <a:rPr b="1" i="0" lang="en-US" sz="4800" u="none" cap="none" strike="noStrike">
                <a:solidFill>
                  <a:srgbClr val="FFFFFF"/>
                </a:solidFill>
                <a:latin typeface="Roboto"/>
                <a:ea typeface="Roboto"/>
                <a:cs typeface="Roboto"/>
                <a:sym typeface="Roboto"/>
              </a:rPr>
              <a:t>JAKARTA EE</a:t>
            </a:r>
            <a:endParaRPr/>
          </a:p>
        </p:txBody>
      </p:sp>
      <p:sp>
        <p:nvSpPr>
          <p:cNvPr id="173" name="Google Shape;173;p6"/>
          <p:cNvSpPr txBox="1"/>
          <p:nvPr/>
        </p:nvSpPr>
        <p:spPr>
          <a:xfrm>
            <a:off x="676625" y="2491125"/>
            <a:ext cx="7755600" cy="9194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2400"/>
              <a:buFont typeface="Roboto"/>
              <a:buNone/>
            </a:pPr>
            <a:r>
              <a:rPr b="1" i="0" lang="en-US" sz="2400" u="none" cap="none" strike="noStrike">
                <a:solidFill>
                  <a:srgbClr val="FFFFFF"/>
                </a:solidFill>
                <a:latin typeface="Roboto"/>
                <a:ea typeface="Roboto"/>
                <a:cs typeface="Roboto"/>
                <a:sym typeface="Roboto"/>
              </a:rPr>
              <a:t>Créer des applications d’entreprise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00" name="Shape 600"/>
        <p:cNvGrpSpPr/>
        <p:nvPr/>
      </p:nvGrpSpPr>
      <p:grpSpPr>
        <a:xfrm>
          <a:off x="0" y="0"/>
          <a:ext cx="0" cy="0"/>
          <a:chOff x="0" y="0"/>
          <a:chExt cx="0" cy="0"/>
        </a:xfrm>
      </p:grpSpPr>
      <p:sp>
        <p:nvSpPr>
          <p:cNvPr id="601" name="Google Shape;601;p6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de l’IDE NetBeans 12.6</a:t>
            </a:r>
            <a:endParaRPr/>
          </a:p>
        </p:txBody>
      </p:sp>
      <p:sp>
        <p:nvSpPr>
          <p:cNvPr id="602" name="Google Shape;602;p6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03" name="Google Shape;603;p6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5-23 à 11.43.23.png" id="604" name="Google Shape;604;p60"/>
          <p:cNvPicPr preferRelativeResize="0"/>
          <p:nvPr/>
        </p:nvPicPr>
        <p:blipFill rotWithShape="1">
          <a:blip r:embed="rId4">
            <a:alphaModFix/>
          </a:blip>
          <a:srcRect b="0" l="0" r="0" t="0"/>
          <a:stretch/>
        </p:blipFill>
        <p:spPr>
          <a:xfrm>
            <a:off x="1666760" y="1627708"/>
            <a:ext cx="4895796" cy="2930623"/>
          </a:xfrm>
          <a:prstGeom prst="rect">
            <a:avLst/>
          </a:prstGeom>
          <a:noFill/>
          <a:ln>
            <a:noFill/>
          </a:ln>
        </p:spPr>
      </p:pic>
      <p:cxnSp>
        <p:nvCxnSpPr>
          <p:cNvPr id="605" name="Google Shape;605;p60"/>
          <p:cNvCxnSpPr/>
          <p:nvPr/>
        </p:nvCxnSpPr>
        <p:spPr>
          <a:xfrm flipH="1" rot="10800000">
            <a:off x="2025103" y="2556217"/>
            <a:ext cx="710440" cy="710440"/>
          </a:xfrm>
          <a:prstGeom prst="straightConnector1">
            <a:avLst/>
          </a:prstGeom>
          <a:noFill/>
          <a:ln cap="flat" cmpd="sng" w="88900">
            <a:solidFill>
              <a:srgbClr val="FF2600"/>
            </a:solidFill>
            <a:prstDash val="solid"/>
            <a:miter lim="400000"/>
            <a:headEnd len="sm" w="sm" type="none"/>
            <a:tailEnd len="med" w="med" type="triangle"/>
          </a:ln>
        </p:spPr>
      </p:cxnSp>
    </p:spTree>
  </p:cSld>
  <p:clrMapOvr>
    <a:masterClrMapping/>
  </p:clrMapOvr>
  <mc:AlternateContent>
    <mc:Choice Requires="p14">
      <p:transition spd="slow" p14:dur="1000">
        <p:fade thruBlk="1"/>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09" name="Shape 609"/>
        <p:cNvGrpSpPr/>
        <p:nvPr/>
      </p:nvGrpSpPr>
      <p:grpSpPr>
        <a:xfrm>
          <a:off x="0" y="0"/>
          <a:ext cx="0" cy="0"/>
          <a:chOff x="0" y="0"/>
          <a:chExt cx="0" cy="0"/>
        </a:xfrm>
      </p:grpSpPr>
      <p:sp>
        <p:nvSpPr>
          <p:cNvPr id="610" name="Google Shape;610;p61"/>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t/>
            </a:r>
            <a:endParaRPr sz="7200">
              <a:solidFill>
                <a:srgbClr val="E2001A"/>
              </a:solidFill>
              <a:latin typeface="Roboto"/>
              <a:ea typeface="Roboto"/>
              <a:cs typeface="Roboto"/>
              <a:sym typeface="Roboto"/>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Installation de Tomcat sur Mac</a:t>
            </a:r>
            <a:endParaRPr/>
          </a:p>
        </p:txBody>
      </p:sp>
      <p:sp>
        <p:nvSpPr>
          <p:cNvPr id="611" name="Google Shape;611;p6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612" name="Google Shape;612;p61"/>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16" name="Shape 616"/>
        <p:cNvGrpSpPr/>
        <p:nvPr/>
      </p:nvGrpSpPr>
      <p:grpSpPr>
        <a:xfrm>
          <a:off x="0" y="0"/>
          <a:ext cx="0" cy="0"/>
          <a:chOff x="0" y="0"/>
          <a:chExt cx="0" cy="0"/>
        </a:xfrm>
      </p:grpSpPr>
      <p:sp>
        <p:nvSpPr>
          <p:cNvPr id="617" name="Google Shape;617;p6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du server Tomcat v9</a:t>
            </a:r>
            <a:endParaRPr/>
          </a:p>
        </p:txBody>
      </p:sp>
      <p:sp>
        <p:nvSpPr>
          <p:cNvPr id="618" name="Google Shape;618;p6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19" name="Google Shape;619;p6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1.46.28.png" id="620" name="Google Shape;620;p62"/>
          <p:cNvPicPr preferRelativeResize="0"/>
          <p:nvPr/>
        </p:nvPicPr>
        <p:blipFill rotWithShape="1">
          <a:blip r:embed="rId4">
            <a:alphaModFix/>
          </a:blip>
          <a:srcRect b="0" l="0" r="0" t="0"/>
          <a:stretch/>
        </p:blipFill>
        <p:spPr>
          <a:xfrm>
            <a:off x="1216699" y="1606612"/>
            <a:ext cx="5795917" cy="3090257"/>
          </a:xfrm>
          <a:prstGeom prst="rect">
            <a:avLst/>
          </a:prstGeom>
          <a:noFill/>
          <a:ln>
            <a:noFill/>
          </a:ln>
        </p:spPr>
      </p:pic>
      <p:cxnSp>
        <p:nvCxnSpPr>
          <p:cNvPr id="621" name="Google Shape;621;p62"/>
          <p:cNvCxnSpPr/>
          <p:nvPr/>
        </p:nvCxnSpPr>
        <p:spPr>
          <a:xfrm flipH="1" rot="10800000">
            <a:off x="499921" y="2691001"/>
            <a:ext cx="710439" cy="710439"/>
          </a:xfrm>
          <a:prstGeom prst="straightConnector1">
            <a:avLst/>
          </a:prstGeom>
          <a:noFill/>
          <a:ln cap="flat" cmpd="sng" w="88900">
            <a:solidFill>
              <a:srgbClr val="FF2600"/>
            </a:solidFill>
            <a:prstDash val="solid"/>
            <a:miter lim="400000"/>
            <a:headEnd len="sm" w="sm" type="none"/>
            <a:tailEnd len="med" w="med" type="triangle"/>
          </a:ln>
        </p:spPr>
      </p:cxnSp>
    </p:spTree>
  </p:cSld>
  <p:clrMapOvr>
    <a:masterClrMapping/>
  </p:clrMapOvr>
  <mc:AlternateContent>
    <mc:Choice Requires="p14">
      <p:transition spd="slow" p14:dur="1000">
        <p:fade thruBlk="1"/>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25" name="Shape 625"/>
        <p:cNvGrpSpPr/>
        <p:nvPr/>
      </p:nvGrpSpPr>
      <p:grpSpPr>
        <a:xfrm>
          <a:off x="0" y="0"/>
          <a:ext cx="0" cy="0"/>
          <a:chOff x="0" y="0"/>
          <a:chExt cx="0" cy="0"/>
        </a:xfrm>
      </p:grpSpPr>
      <p:sp>
        <p:nvSpPr>
          <p:cNvPr id="626" name="Google Shape;626;p6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du server Tomcat v9</a:t>
            </a:r>
            <a:endParaRPr/>
          </a:p>
        </p:txBody>
      </p:sp>
      <p:sp>
        <p:nvSpPr>
          <p:cNvPr id="627" name="Google Shape;627;p6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28" name="Google Shape;628;p6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1.47.40.png" id="629" name="Google Shape;629;p63"/>
          <p:cNvPicPr preferRelativeResize="0"/>
          <p:nvPr/>
        </p:nvPicPr>
        <p:blipFill rotWithShape="1">
          <a:blip r:embed="rId4">
            <a:alphaModFix/>
          </a:blip>
          <a:srcRect b="0" l="0" r="0" t="0"/>
          <a:stretch/>
        </p:blipFill>
        <p:spPr>
          <a:xfrm>
            <a:off x="739089" y="1505862"/>
            <a:ext cx="6337550" cy="3376835"/>
          </a:xfrm>
          <a:prstGeom prst="rect">
            <a:avLst/>
          </a:prstGeom>
          <a:noFill/>
          <a:ln>
            <a:noFill/>
          </a:ln>
        </p:spPr>
      </p:pic>
      <p:cxnSp>
        <p:nvCxnSpPr>
          <p:cNvPr id="630" name="Google Shape;630;p63"/>
          <p:cNvCxnSpPr/>
          <p:nvPr/>
        </p:nvCxnSpPr>
        <p:spPr>
          <a:xfrm flipH="1" rot="10800000">
            <a:off x="1074524" y="4265840"/>
            <a:ext cx="710440" cy="710440"/>
          </a:xfrm>
          <a:prstGeom prst="straightConnector1">
            <a:avLst/>
          </a:prstGeom>
          <a:noFill/>
          <a:ln cap="flat" cmpd="sng" w="88900">
            <a:solidFill>
              <a:srgbClr val="FF2600"/>
            </a:solidFill>
            <a:prstDash val="solid"/>
            <a:miter lim="400000"/>
            <a:headEnd len="sm" w="sm" type="none"/>
            <a:tailEnd len="med" w="med" type="triangle"/>
          </a:ln>
        </p:spPr>
      </p:cxnSp>
    </p:spTree>
  </p:cSld>
  <p:clrMapOvr>
    <a:masterClrMapping/>
  </p:clrMapOvr>
  <mc:AlternateContent>
    <mc:Choice Requires="p14">
      <p:transition spd="slow" p14:dur="1000">
        <p:fade thruBlk="1"/>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34" name="Shape 634"/>
        <p:cNvGrpSpPr/>
        <p:nvPr/>
      </p:nvGrpSpPr>
      <p:grpSpPr>
        <a:xfrm>
          <a:off x="0" y="0"/>
          <a:ext cx="0" cy="0"/>
          <a:chOff x="0" y="0"/>
          <a:chExt cx="0" cy="0"/>
        </a:xfrm>
      </p:grpSpPr>
      <p:sp>
        <p:nvSpPr>
          <p:cNvPr id="635" name="Google Shape;635;p64"/>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t/>
            </a:r>
            <a:endParaRPr sz="7200">
              <a:solidFill>
                <a:srgbClr val="E2001A"/>
              </a:solidFill>
              <a:latin typeface="Roboto"/>
              <a:ea typeface="Roboto"/>
              <a:cs typeface="Roboto"/>
              <a:sym typeface="Roboto"/>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Installation de Tomcat sur Windows</a:t>
            </a:r>
            <a:endParaRPr/>
          </a:p>
        </p:txBody>
      </p:sp>
      <p:sp>
        <p:nvSpPr>
          <p:cNvPr id="636" name="Google Shape;636;p6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637" name="Google Shape;637;p64"/>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41" name="Shape 641"/>
        <p:cNvGrpSpPr/>
        <p:nvPr/>
      </p:nvGrpSpPr>
      <p:grpSpPr>
        <a:xfrm>
          <a:off x="0" y="0"/>
          <a:ext cx="0" cy="0"/>
          <a:chOff x="0" y="0"/>
          <a:chExt cx="0" cy="0"/>
        </a:xfrm>
      </p:grpSpPr>
      <p:sp>
        <p:nvSpPr>
          <p:cNvPr id="642" name="Google Shape;642;p6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Installation du server Tomcat v9</a:t>
            </a:r>
            <a:endParaRPr/>
          </a:p>
        </p:txBody>
      </p:sp>
      <p:sp>
        <p:nvSpPr>
          <p:cNvPr id="643" name="Google Shape;643;p6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44" name="Google Shape;644;p6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1.47.40.png" id="645" name="Google Shape;645;p65"/>
          <p:cNvPicPr preferRelativeResize="0"/>
          <p:nvPr/>
        </p:nvPicPr>
        <p:blipFill rotWithShape="1">
          <a:blip r:embed="rId4">
            <a:alphaModFix/>
          </a:blip>
          <a:srcRect b="0" l="0" r="0" t="0"/>
          <a:stretch/>
        </p:blipFill>
        <p:spPr>
          <a:xfrm>
            <a:off x="1032832" y="1633989"/>
            <a:ext cx="6163651" cy="3284177"/>
          </a:xfrm>
          <a:prstGeom prst="rect">
            <a:avLst/>
          </a:prstGeom>
          <a:noFill/>
          <a:ln>
            <a:noFill/>
          </a:ln>
        </p:spPr>
      </p:pic>
      <p:cxnSp>
        <p:nvCxnSpPr>
          <p:cNvPr id="646" name="Google Shape;646;p65"/>
          <p:cNvCxnSpPr/>
          <p:nvPr/>
        </p:nvCxnSpPr>
        <p:spPr>
          <a:xfrm flipH="1" rot="10800000">
            <a:off x="1329214" y="4520530"/>
            <a:ext cx="710440" cy="710440"/>
          </a:xfrm>
          <a:prstGeom prst="straightConnector1">
            <a:avLst/>
          </a:prstGeom>
          <a:noFill/>
          <a:ln cap="flat" cmpd="sng" w="88900">
            <a:solidFill>
              <a:srgbClr val="FF2600"/>
            </a:solidFill>
            <a:prstDash val="solid"/>
            <a:miter lim="400000"/>
            <a:headEnd len="sm" w="sm" type="none"/>
            <a:tailEnd len="med" w="med" type="triangle"/>
          </a:ln>
        </p:spPr>
      </p:cxnSp>
    </p:spTree>
  </p:cSld>
  <p:clrMapOvr>
    <a:masterClrMapping/>
  </p:clrMapOvr>
  <mc:AlternateContent>
    <mc:Choice Requires="p14">
      <p:transition spd="slow" p14:dur="1000">
        <p:fade thruBlk="1"/>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50" name="Shape 650"/>
        <p:cNvGrpSpPr/>
        <p:nvPr/>
      </p:nvGrpSpPr>
      <p:grpSpPr>
        <a:xfrm>
          <a:off x="0" y="0"/>
          <a:ext cx="0" cy="0"/>
          <a:chOff x="0" y="0"/>
          <a:chExt cx="0" cy="0"/>
        </a:xfrm>
      </p:grpSpPr>
      <p:sp>
        <p:nvSpPr>
          <p:cNvPr id="651" name="Google Shape;651;p6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Deux fichiers importants</a:t>
            </a:r>
            <a:endParaRPr/>
          </a:p>
        </p:txBody>
      </p:sp>
      <p:sp>
        <p:nvSpPr>
          <p:cNvPr id="652" name="Google Shape;652;p6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53" name="Google Shape;653;p6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654" name="Google Shape;654;p66"/>
          <p:cNvSpPr txBox="1"/>
          <p:nvPr/>
        </p:nvSpPr>
        <p:spPr>
          <a:xfrm>
            <a:off x="437674" y="1820464"/>
            <a:ext cx="6051901" cy="76959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Sur MAC:</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startup.sh -&gt; démarre le serveur</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shutdown.sh -&gt; ferme le serveur</a:t>
            </a:r>
            <a:endParaRPr/>
          </a:p>
        </p:txBody>
      </p:sp>
      <p:sp>
        <p:nvSpPr>
          <p:cNvPr id="655" name="Google Shape;655;p66"/>
          <p:cNvSpPr txBox="1"/>
          <p:nvPr/>
        </p:nvSpPr>
        <p:spPr>
          <a:xfrm>
            <a:off x="437674" y="2663945"/>
            <a:ext cx="6051901" cy="76959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Sur PC:</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startup.bat -&gt; démarre le serveur</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shutdown.bat -&gt; ferme le serveur</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59" name="Shape 659"/>
        <p:cNvGrpSpPr/>
        <p:nvPr/>
      </p:nvGrpSpPr>
      <p:grpSpPr>
        <a:xfrm>
          <a:off x="0" y="0"/>
          <a:ext cx="0" cy="0"/>
          <a:chOff x="0" y="0"/>
          <a:chExt cx="0" cy="0"/>
        </a:xfrm>
      </p:grpSpPr>
      <p:sp>
        <p:nvSpPr>
          <p:cNvPr id="660" name="Google Shape;660;p6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Contenu du dossier</a:t>
            </a:r>
            <a:endParaRPr/>
          </a:p>
        </p:txBody>
      </p:sp>
      <p:sp>
        <p:nvSpPr>
          <p:cNvPr id="661" name="Google Shape;661;p6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62" name="Google Shape;662;p6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1.49.00.png" id="663" name="Google Shape;663;p67"/>
          <p:cNvPicPr preferRelativeResize="0"/>
          <p:nvPr/>
        </p:nvPicPr>
        <p:blipFill rotWithShape="1">
          <a:blip r:embed="rId4">
            <a:alphaModFix/>
          </a:blip>
          <a:srcRect b="0" l="0" r="0" t="0"/>
          <a:stretch/>
        </p:blipFill>
        <p:spPr>
          <a:xfrm>
            <a:off x="1333242" y="1692189"/>
            <a:ext cx="5562832" cy="3264597"/>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67" name="Shape 667"/>
        <p:cNvGrpSpPr/>
        <p:nvPr/>
      </p:nvGrpSpPr>
      <p:grpSpPr>
        <a:xfrm>
          <a:off x="0" y="0"/>
          <a:ext cx="0" cy="0"/>
          <a:chOff x="0" y="0"/>
          <a:chExt cx="0" cy="0"/>
        </a:xfrm>
      </p:grpSpPr>
      <p:sp>
        <p:nvSpPr>
          <p:cNvPr id="668" name="Google Shape;668;p6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Vérifier que vous avez les droits d’exécution</a:t>
            </a:r>
            <a:endParaRPr/>
          </a:p>
        </p:txBody>
      </p:sp>
      <p:sp>
        <p:nvSpPr>
          <p:cNvPr id="669" name="Google Shape;669;p6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70" name="Google Shape;670;p6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1.51.19.png" id="671" name="Google Shape;671;p68"/>
          <p:cNvPicPr preferRelativeResize="0"/>
          <p:nvPr/>
        </p:nvPicPr>
        <p:blipFill rotWithShape="1">
          <a:blip r:embed="rId4">
            <a:alphaModFix/>
          </a:blip>
          <a:srcRect b="0" l="0" r="0" t="0"/>
          <a:stretch/>
        </p:blipFill>
        <p:spPr>
          <a:xfrm>
            <a:off x="2138169" y="1672078"/>
            <a:ext cx="3952977" cy="2910091"/>
          </a:xfrm>
          <a:prstGeom prst="rect">
            <a:avLst/>
          </a:prstGeom>
          <a:noFill/>
          <a:ln>
            <a:noFill/>
          </a:ln>
        </p:spPr>
      </p:pic>
      <p:cxnSp>
        <p:nvCxnSpPr>
          <p:cNvPr id="672" name="Google Shape;672;p68"/>
          <p:cNvCxnSpPr/>
          <p:nvPr/>
        </p:nvCxnSpPr>
        <p:spPr>
          <a:xfrm flipH="1" rot="10800000">
            <a:off x="1510306" y="3607316"/>
            <a:ext cx="699994" cy="699994"/>
          </a:xfrm>
          <a:prstGeom prst="straightConnector1">
            <a:avLst/>
          </a:prstGeom>
          <a:noFill/>
          <a:ln cap="flat" cmpd="sng" w="25400">
            <a:solidFill>
              <a:srgbClr val="000000"/>
            </a:solidFill>
            <a:prstDash val="solid"/>
            <a:miter lim="400000"/>
            <a:headEnd len="sm" w="sm" type="none"/>
            <a:tailEnd len="med" w="med" type="triangle"/>
          </a:ln>
        </p:spPr>
      </p:cxnSp>
      <p:cxnSp>
        <p:nvCxnSpPr>
          <p:cNvPr id="673" name="Google Shape;673;p68"/>
          <p:cNvCxnSpPr/>
          <p:nvPr/>
        </p:nvCxnSpPr>
        <p:spPr>
          <a:xfrm flipH="1" rot="10800000">
            <a:off x="1510306" y="3798161"/>
            <a:ext cx="699994" cy="699994"/>
          </a:xfrm>
          <a:prstGeom prst="straightConnector1">
            <a:avLst/>
          </a:prstGeom>
          <a:noFill/>
          <a:ln cap="flat" cmpd="sng" w="25400">
            <a:solidFill>
              <a:srgbClr val="000000"/>
            </a:solidFill>
            <a:prstDash val="solid"/>
            <a:miter lim="400000"/>
            <a:headEnd len="sm" w="sm" type="none"/>
            <a:tailEnd len="med" w="med" type="triangle"/>
          </a:ln>
        </p:spPr>
      </p:cxnSp>
    </p:spTree>
  </p:cSld>
  <p:clrMapOvr>
    <a:masterClrMapping/>
  </p:clrMapOvr>
  <mc:AlternateContent>
    <mc:Choice Requires="p14">
      <p:transition spd="slow" p14:dur="1000">
        <p:fade thruBlk="1"/>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77" name="Shape 677"/>
        <p:cNvGrpSpPr/>
        <p:nvPr/>
      </p:nvGrpSpPr>
      <p:grpSpPr>
        <a:xfrm>
          <a:off x="0" y="0"/>
          <a:ext cx="0" cy="0"/>
          <a:chOff x="0" y="0"/>
          <a:chExt cx="0" cy="0"/>
        </a:xfrm>
      </p:grpSpPr>
      <p:sp>
        <p:nvSpPr>
          <p:cNvPr id="678" name="Google Shape;678;p69"/>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t/>
            </a:r>
            <a:endParaRPr sz="7200">
              <a:solidFill>
                <a:srgbClr val="E2001A"/>
              </a:solidFill>
              <a:latin typeface="Roboto"/>
              <a:ea typeface="Roboto"/>
              <a:cs typeface="Roboto"/>
              <a:sym typeface="Roboto"/>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Configuration sur Mac</a:t>
            </a:r>
            <a:endParaRPr/>
          </a:p>
        </p:txBody>
      </p:sp>
      <p:sp>
        <p:nvSpPr>
          <p:cNvPr id="679" name="Google Shape;679;p6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680" name="Google Shape;680;p69"/>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77" name="Shape 177"/>
        <p:cNvGrpSpPr/>
        <p:nvPr/>
      </p:nvGrpSpPr>
      <p:grpSpPr>
        <a:xfrm>
          <a:off x="0" y="0"/>
          <a:ext cx="0" cy="0"/>
          <a:chOff x="0" y="0"/>
          <a:chExt cx="0" cy="0"/>
        </a:xfrm>
      </p:grpSpPr>
      <p:sp>
        <p:nvSpPr>
          <p:cNvPr id="178" name="Google Shape;178;p7"/>
          <p:cNvSpPr txBox="1"/>
          <p:nvPr>
            <p:ph type="title"/>
          </p:nvPr>
        </p:nvSpPr>
        <p:spPr>
          <a:xfrm>
            <a:off x="648299" y="1583349"/>
            <a:ext cx="3522302" cy="29898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rPr lang="en-US" sz="7200">
                <a:solidFill>
                  <a:srgbClr val="E2001A"/>
                </a:solidFill>
                <a:latin typeface="Roboto"/>
                <a:ea typeface="Roboto"/>
                <a:cs typeface="Roboto"/>
                <a:sym typeface="Roboto"/>
              </a:rPr>
              <a:t>1.</a:t>
            </a:r>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Introduction à JEE</a:t>
            </a:r>
            <a:endParaRPr/>
          </a:p>
        </p:txBody>
      </p:sp>
      <p:sp>
        <p:nvSpPr>
          <p:cNvPr id="179" name="Google Shape;179;p7"/>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180" name="Google Shape;180;p7"/>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84" name="Shape 684"/>
        <p:cNvGrpSpPr/>
        <p:nvPr/>
      </p:nvGrpSpPr>
      <p:grpSpPr>
        <a:xfrm>
          <a:off x="0" y="0"/>
          <a:ext cx="0" cy="0"/>
          <a:chOff x="0" y="0"/>
          <a:chExt cx="0" cy="0"/>
        </a:xfrm>
      </p:grpSpPr>
      <p:sp>
        <p:nvSpPr>
          <p:cNvPr id="685" name="Google Shape;685;p70"/>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Ajouter les droits d’exécution</a:t>
            </a:r>
            <a:endParaRPr/>
          </a:p>
        </p:txBody>
      </p:sp>
      <p:sp>
        <p:nvSpPr>
          <p:cNvPr id="686" name="Google Shape;686;p70"/>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87" name="Google Shape;687;p70"/>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688" name="Google Shape;688;p70"/>
          <p:cNvSpPr txBox="1"/>
          <p:nvPr/>
        </p:nvSpPr>
        <p:spPr>
          <a:xfrm>
            <a:off x="437674" y="1820464"/>
            <a:ext cx="6051901" cy="76959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Entrer dans le dossier bin avec le terminal</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-&gt; chmod +x *.sh</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692" name="Shape 692"/>
        <p:cNvGrpSpPr/>
        <p:nvPr/>
      </p:nvGrpSpPr>
      <p:grpSpPr>
        <a:xfrm>
          <a:off x="0" y="0"/>
          <a:ext cx="0" cy="0"/>
          <a:chOff x="0" y="0"/>
          <a:chExt cx="0" cy="0"/>
        </a:xfrm>
      </p:grpSpPr>
      <p:sp>
        <p:nvSpPr>
          <p:cNvPr id="693" name="Google Shape;693;p71"/>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Revérifier les droits</a:t>
            </a:r>
            <a:endParaRPr/>
          </a:p>
        </p:txBody>
      </p:sp>
      <p:sp>
        <p:nvSpPr>
          <p:cNvPr id="694" name="Google Shape;694;p71"/>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695" name="Google Shape;695;p71"/>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696" name="Google Shape;696;p71"/>
          <p:cNvSpPr txBox="1"/>
          <p:nvPr/>
        </p:nvSpPr>
        <p:spPr>
          <a:xfrm>
            <a:off x="437674" y="1820464"/>
            <a:ext cx="6051901" cy="36065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ls -al *sh</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00" name="Shape 700"/>
        <p:cNvGrpSpPr/>
        <p:nvPr/>
      </p:nvGrpSpPr>
      <p:grpSpPr>
        <a:xfrm>
          <a:off x="0" y="0"/>
          <a:ext cx="0" cy="0"/>
          <a:chOff x="0" y="0"/>
          <a:chExt cx="0" cy="0"/>
        </a:xfrm>
      </p:grpSpPr>
      <p:sp>
        <p:nvSpPr>
          <p:cNvPr id="701" name="Google Shape;701;p72"/>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Ajouter une variable d’environnement sur Mac</a:t>
            </a:r>
            <a:endParaRPr/>
          </a:p>
        </p:txBody>
      </p:sp>
      <p:sp>
        <p:nvSpPr>
          <p:cNvPr id="702" name="Google Shape;702;p72"/>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03" name="Google Shape;703;p72"/>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704" name="Google Shape;704;p72"/>
          <p:cNvSpPr txBox="1"/>
          <p:nvPr/>
        </p:nvSpPr>
        <p:spPr>
          <a:xfrm>
            <a:off x="437674" y="1820464"/>
            <a:ext cx="6051901" cy="117853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Si Tomcat ne se lance pas, il faut ajouter la variable vers JAVA_HOME en précisant l’endroit de votre JDK dans votre Mac :</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export JAVA_HOME=`/Library/Java/JavaVirtualMachines/jdk1.8.0_202.jdk/Contents/Home`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08" name="Shape 708"/>
        <p:cNvGrpSpPr/>
        <p:nvPr/>
      </p:nvGrpSpPr>
      <p:grpSpPr>
        <a:xfrm>
          <a:off x="0" y="0"/>
          <a:ext cx="0" cy="0"/>
          <a:chOff x="0" y="0"/>
          <a:chExt cx="0" cy="0"/>
        </a:xfrm>
      </p:grpSpPr>
      <p:sp>
        <p:nvSpPr>
          <p:cNvPr id="709" name="Google Shape;709;p73"/>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Lancer le serveur en local</a:t>
            </a:r>
            <a:endParaRPr/>
          </a:p>
        </p:txBody>
      </p:sp>
      <p:sp>
        <p:nvSpPr>
          <p:cNvPr id="710" name="Google Shape;710;p73"/>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11" name="Google Shape;711;p73"/>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2.11.17.png" id="712" name="Google Shape;712;p73"/>
          <p:cNvPicPr preferRelativeResize="0"/>
          <p:nvPr/>
        </p:nvPicPr>
        <p:blipFill rotWithShape="1">
          <a:blip r:embed="rId4">
            <a:alphaModFix/>
          </a:blip>
          <a:srcRect b="0" l="0" r="0" t="0"/>
          <a:stretch/>
        </p:blipFill>
        <p:spPr>
          <a:xfrm>
            <a:off x="1750856" y="1393471"/>
            <a:ext cx="4727603" cy="3454089"/>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16" name="Shape 716"/>
        <p:cNvGrpSpPr/>
        <p:nvPr/>
      </p:nvGrpSpPr>
      <p:grpSpPr>
        <a:xfrm>
          <a:off x="0" y="0"/>
          <a:ext cx="0" cy="0"/>
          <a:chOff x="0" y="0"/>
          <a:chExt cx="0" cy="0"/>
        </a:xfrm>
      </p:grpSpPr>
      <p:sp>
        <p:nvSpPr>
          <p:cNvPr id="717" name="Google Shape;717;p74"/>
          <p:cNvSpPr txBox="1"/>
          <p:nvPr>
            <p:ph type="title"/>
          </p:nvPr>
        </p:nvSpPr>
        <p:spPr>
          <a:xfrm>
            <a:off x="648299" y="1583349"/>
            <a:ext cx="3522302" cy="2989802"/>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E2001A"/>
              </a:buClr>
              <a:buSzPts val="7200"/>
              <a:buFont typeface="Roboto"/>
              <a:buNone/>
            </a:pPr>
            <a:r>
              <a:t/>
            </a:r>
            <a:endParaRPr sz="7200">
              <a:solidFill>
                <a:srgbClr val="E2001A"/>
              </a:solidFill>
              <a:latin typeface="Roboto"/>
              <a:ea typeface="Roboto"/>
              <a:cs typeface="Roboto"/>
              <a:sym typeface="Roboto"/>
            </a:endParaRPr>
          </a:p>
          <a:p>
            <a:pPr indent="0" lvl="0" marL="0" rtl="0" algn="l">
              <a:lnSpc>
                <a:spcPct val="100000"/>
              </a:lnSpc>
              <a:spcBef>
                <a:spcPts val="0"/>
              </a:spcBef>
              <a:spcAft>
                <a:spcPts val="0"/>
              </a:spcAft>
              <a:buClr>
                <a:srgbClr val="434343"/>
              </a:buClr>
              <a:buSzPts val="3000"/>
              <a:buFont typeface="Roboto"/>
              <a:buNone/>
            </a:pPr>
            <a:r>
              <a:rPr lang="en-US">
                <a:solidFill>
                  <a:srgbClr val="434343"/>
                </a:solidFill>
                <a:latin typeface="Roboto"/>
                <a:ea typeface="Roboto"/>
                <a:cs typeface="Roboto"/>
                <a:sym typeface="Roboto"/>
              </a:rPr>
              <a:t>Configuration sur PC</a:t>
            </a:r>
            <a:endParaRPr/>
          </a:p>
        </p:txBody>
      </p:sp>
      <p:sp>
        <p:nvSpPr>
          <p:cNvPr id="718" name="Google Shape;718;p74"/>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173;p30" id="719" name="Google Shape;719;p74"/>
          <p:cNvPicPr preferRelativeResize="0"/>
          <p:nvPr/>
        </p:nvPicPr>
        <p:blipFill rotWithShape="1">
          <a:blip r:embed="rId3">
            <a:alphaModFix/>
          </a:blip>
          <a:srcRect b="0" l="0" r="0" t="0"/>
          <a:stretch/>
        </p:blipFill>
        <p:spPr>
          <a:xfrm>
            <a:off x="653025" y="603725"/>
            <a:ext cx="645550" cy="645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23" name="Shape 723"/>
        <p:cNvGrpSpPr/>
        <p:nvPr/>
      </p:nvGrpSpPr>
      <p:grpSpPr>
        <a:xfrm>
          <a:off x="0" y="0"/>
          <a:ext cx="0" cy="0"/>
          <a:chOff x="0" y="0"/>
          <a:chExt cx="0" cy="0"/>
        </a:xfrm>
      </p:grpSpPr>
      <p:sp>
        <p:nvSpPr>
          <p:cNvPr id="724" name="Google Shape;724;p75"/>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Lancer le serveur</a:t>
            </a:r>
            <a:endParaRPr/>
          </a:p>
        </p:txBody>
      </p:sp>
      <p:sp>
        <p:nvSpPr>
          <p:cNvPr id="725" name="Google Shape;725;p75"/>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26" name="Google Shape;726;p75"/>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727" name="Google Shape;727;p75"/>
          <p:cNvSpPr txBox="1"/>
          <p:nvPr/>
        </p:nvSpPr>
        <p:spPr>
          <a:xfrm>
            <a:off x="437674" y="1820464"/>
            <a:ext cx="6051901" cy="56512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Exécuter le fichier startup.bat</a:t>
            </a:r>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De fortes chances que cela ne fonctionne pas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31" name="Shape 731"/>
        <p:cNvGrpSpPr/>
        <p:nvPr/>
      </p:nvGrpSpPr>
      <p:grpSpPr>
        <a:xfrm>
          <a:off x="0" y="0"/>
          <a:ext cx="0" cy="0"/>
          <a:chOff x="0" y="0"/>
          <a:chExt cx="0" cy="0"/>
        </a:xfrm>
      </p:grpSpPr>
      <p:sp>
        <p:nvSpPr>
          <p:cNvPr id="732" name="Google Shape;732;p76"/>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Ajouter une variable d’environnement sur PC</a:t>
            </a:r>
            <a:endParaRPr/>
          </a:p>
        </p:txBody>
      </p:sp>
      <p:sp>
        <p:nvSpPr>
          <p:cNvPr id="733" name="Google Shape;733;p76"/>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34" name="Google Shape;734;p76"/>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735" name="Google Shape;735;p76"/>
          <p:cNvSpPr txBox="1"/>
          <p:nvPr/>
        </p:nvSpPr>
        <p:spPr>
          <a:xfrm>
            <a:off x="437674" y="1820464"/>
            <a:ext cx="6051900" cy="14313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Ajouter une variable d’environnement</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L’exécutant startup.bat va tenter de détecter où se trouve votre kit de développement </a:t>
            </a:r>
            <a:r>
              <a:rPr lang="en-US" sz="1200">
                <a:solidFill>
                  <a:srgbClr val="666666"/>
                </a:solidFill>
                <a:latin typeface="Roboto"/>
                <a:ea typeface="Roboto"/>
                <a:cs typeface="Roboto"/>
                <a:sym typeface="Roboto"/>
              </a:rPr>
              <a:t>J</a:t>
            </a:r>
            <a:r>
              <a:rPr b="0" i="0" lang="en-US" sz="1200" u="none" cap="none" strike="noStrike">
                <a:solidFill>
                  <a:srgbClr val="666666"/>
                </a:solidFill>
                <a:latin typeface="Roboto"/>
                <a:ea typeface="Roboto"/>
                <a:cs typeface="Roboto"/>
                <a:sym typeface="Roboto"/>
              </a:rPr>
              <a:t>ava sur votre machine, si la variable d’environnement n’est pas configurée il ne la trouvera pas, donc il faut l’ajouter manuellement.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39" name="Shape 739"/>
        <p:cNvGrpSpPr/>
        <p:nvPr/>
      </p:nvGrpSpPr>
      <p:grpSpPr>
        <a:xfrm>
          <a:off x="0" y="0"/>
          <a:ext cx="0" cy="0"/>
          <a:chOff x="0" y="0"/>
          <a:chExt cx="0" cy="0"/>
        </a:xfrm>
      </p:grpSpPr>
      <p:sp>
        <p:nvSpPr>
          <p:cNvPr id="740" name="Google Shape;740;p77"/>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Panneau de configuration</a:t>
            </a:r>
            <a:endParaRPr/>
          </a:p>
        </p:txBody>
      </p:sp>
      <p:sp>
        <p:nvSpPr>
          <p:cNvPr id="741" name="Google Shape;741;p77"/>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42" name="Google Shape;742;p77"/>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2.07.02.png" id="743" name="Google Shape;743;p77"/>
          <p:cNvPicPr preferRelativeResize="0"/>
          <p:nvPr/>
        </p:nvPicPr>
        <p:blipFill rotWithShape="1">
          <a:blip r:embed="rId4">
            <a:alphaModFix/>
          </a:blip>
          <a:srcRect b="0" l="0" r="0" t="0"/>
          <a:stretch/>
        </p:blipFill>
        <p:spPr>
          <a:xfrm>
            <a:off x="1079063" y="1513163"/>
            <a:ext cx="6071189" cy="3188384"/>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47" name="Shape 747"/>
        <p:cNvGrpSpPr/>
        <p:nvPr/>
      </p:nvGrpSpPr>
      <p:grpSpPr>
        <a:xfrm>
          <a:off x="0" y="0"/>
          <a:ext cx="0" cy="0"/>
          <a:chOff x="0" y="0"/>
          <a:chExt cx="0" cy="0"/>
        </a:xfrm>
      </p:grpSpPr>
      <p:sp>
        <p:nvSpPr>
          <p:cNvPr id="748" name="Google Shape;748;p7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Ajouter une variable d’environnement sur Mac</a:t>
            </a:r>
            <a:endParaRPr/>
          </a:p>
        </p:txBody>
      </p:sp>
      <p:sp>
        <p:nvSpPr>
          <p:cNvPr id="749" name="Google Shape;749;p78"/>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750" name="Google Shape;750;p7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pic>
        <p:nvPicPr>
          <p:cNvPr descr="Capture d’écran 2022-02-13 à 12.07.12.png" id="751" name="Google Shape;751;p78"/>
          <p:cNvPicPr preferRelativeResize="0"/>
          <p:nvPr/>
        </p:nvPicPr>
        <p:blipFill rotWithShape="1">
          <a:blip r:embed="rId4">
            <a:alphaModFix/>
          </a:blip>
          <a:srcRect b="0" l="0" r="0" t="0"/>
          <a:stretch/>
        </p:blipFill>
        <p:spPr>
          <a:xfrm>
            <a:off x="1078818" y="1433283"/>
            <a:ext cx="2736963" cy="3238852"/>
          </a:xfrm>
          <a:prstGeom prst="rect">
            <a:avLst/>
          </a:prstGeom>
          <a:noFill/>
          <a:ln>
            <a:noFill/>
          </a:ln>
        </p:spPr>
      </p:pic>
      <p:pic>
        <p:nvPicPr>
          <p:cNvPr descr="Capture d’écran 2022-02-13 à 12.07.23.png" id="752" name="Google Shape;752;p78"/>
          <p:cNvPicPr preferRelativeResize="0"/>
          <p:nvPr/>
        </p:nvPicPr>
        <p:blipFill rotWithShape="1">
          <a:blip r:embed="rId5">
            <a:alphaModFix/>
          </a:blip>
          <a:srcRect b="0" l="0" r="0" t="0"/>
          <a:stretch/>
        </p:blipFill>
        <p:spPr>
          <a:xfrm>
            <a:off x="3887853" y="1437201"/>
            <a:ext cx="2926725" cy="3231016"/>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756" name="Shape 756"/>
        <p:cNvGrpSpPr/>
        <p:nvPr/>
      </p:nvGrpSpPr>
      <p:grpSpPr>
        <a:xfrm>
          <a:off x="0" y="0"/>
          <a:ext cx="0" cy="0"/>
          <a:chOff x="0" y="0"/>
          <a:chExt cx="0" cy="0"/>
        </a:xfrm>
      </p:grpSpPr>
      <p:sp>
        <p:nvSpPr>
          <p:cNvPr id="757" name="Google Shape;757;p79"/>
          <p:cNvSpPr txBox="1"/>
          <p:nvPr>
            <p:ph idx="4294967295" type="title"/>
          </p:nvPr>
        </p:nvSpPr>
        <p:spPr>
          <a:xfrm>
            <a:off x="1390525" y="638200"/>
            <a:ext cx="6389100" cy="4108800"/>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FFFFFF"/>
              </a:buClr>
              <a:buSzPts val="7200"/>
              <a:buFont typeface="Roboto"/>
              <a:buNone/>
            </a:pPr>
            <a:r>
              <a:rPr lang="en-US" sz="7200">
                <a:solidFill>
                  <a:srgbClr val="FFFFFF"/>
                </a:solidFill>
                <a:latin typeface="Roboto"/>
                <a:ea typeface="Roboto"/>
                <a:cs typeface="Roboto"/>
                <a:sym typeface="Roboto"/>
              </a:rPr>
              <a:t>THE END.</a:t>
            </a:r>
            <a:endParaRPr/>
          </a:p>
          <a:p>
            <a:pPr indent="0" lvl="0" marL="0" rtl="0" algn="l">
              <a:lnSpc>
                <a:spcPct val="115000"/>
              </a:lnSpc>
              <a:spcBef>
                <a:spcPts val="1800"/>
              </a:spcBef>
              <a:spcAft>
                <a:spcPts val="0"/>
              </a:spcAft>
              <a:buClr>
                <a:srgbClr val="FFFFFF"/>
              </a:buClr>
              <a:buSzPts val="2400"/>
              <a:buFont typeface="Roboto"/>
              <a:buNone/>
            </a:pPr>
            <a:r>
              <a:rPr lang="en-US" sz="2400">
                <a:solidFill>
                  <a:srgbClr val="FFFFFF"/>
                </a:solidFill>
                <a:latin typeface="Roboto"/>
                <a:ea typeface="Roboto"/>
                <a:cs typeface="Roboto"/>
                <a:sym typeface="Roboto"/>
              </a:rPr>
              <a:t>Avec tous nos remerciements et toutes nos félicitations pour avoir suivi ce cursus.</a:t>
            </a:r>
            <a:endParaRPr/>
          </a:p>
          <a:p>
            <a:pPr indent="0" lvl="0" marL="0" rtl="0" algn="l">
              <a:lnSpc>
                <a:spcPct val="115000"/>
              </a:lnSpc>
              <a:spcBef>
                <a:spcPts val="1800"/>
              </a:spcBef>
              <a:spcAft>
                <a:spcPts val="0"/>
              </a:spcAft>
              <a:buClr>
                <a:srgbClr val="B7B7B7"/>
              </a:buClr>
              <a:buSzPts val="2400"/>
              <a:buFont typeface="Montserrat"/>
              <a:buNone/>
            </a:pPr>
            <a:r>
              <a:t/>
            </a:r>
            <a:endParaRPr sz="2400">
              <a:solidFill>
                <a:srgbClr val="FFFFFF"/>
              </a:solidFill>
              <a:latin typeface="Roboto"/>
              <a:ea typeface="Roboto"/>
              <a:cs typeface="Roboto"/>
              <a:sym typeface="Roboto"/>
            </a:endParaRPr>
          </a:p>
          <a:p>
            <a:pPr indent="0" lvl="0" marL="0" rtl="0" algn="l">
              <a:lnSpc>
                <a:spcPct val="100000"/>
              </a:lnSpc>
              <a:spcBef>
                <a:spcPts val="400"/>
              </a:spcBef>
              <a:spcAft>
                <a:spcPts val="0"/>
              </a:spcAft>
              <a:buClr>
                <a:srgbClr val="FFFFFF"/>
              </a:buClr>
              <a:buSzPts val="1800"/>
              <a:buFont typeface="Roboto"/>
              <a:buNone/>
            </a:pPr>
            <a:r>
              <a:rPr b="0" lang="en-US" sz="1800">
                <a:solidFill>
                  <a:srgbClr val="FFFFFF"/>
                </a:solidFill>
                <a:latin typeface="Roboto"/>
                <a:ea typeface="Roboto"/>
                <a:cs typeface="Roboto"/>
                <a:sym typeface="Roboto"/>
              </a:rPr>
              <a:t>Samih Habbani : s.habbani@coderbase.io</a:t>
            </a:r>
            <a:endParaRPr/>
          </a:p>
        </p:txBody>
      </p:sp>
      <p:sp>
        <p:nvSpPr>
          <p:cNvPr id="758" name="Google Shape;758;p79"/>
          <p:cNvSpPr txBox="1"/>
          <p:nvPr>
            <p:ph idx="12" type="sldNum"/>
          </p:nvPr>
        </p:nvSpPr>
        <p:spPr>
          <a:xfrm>
            <a:off x="8726292" y="4753626"/>
            <a:ext cx="379192"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5636;p673" id="759" name="Google Shape;759;p79"/>
          <p:cNvPicPr preferRelativeResize="0"/>
          <p:nvPr/>
        </p:nvPicPr>
        <p:blipFill rotWithShape="1">
          <a:blip r:embed="rId3">
            <a:alphaModFix/>
          </a:blip>
          <a:srcRect b="0" l="0" r="0" t="0"/>
          <a:stretch/>
        </p:blipFill>
        <p:spPr>
          <a:xfrm>
            <a:off x="287899" y="392699"/>
            <a:ext cx="1203551" cy="12035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84" name="Shape 184"/>
        <p:cNvGrpSpPr/>
        <p:nvPr/>
      </p:nvGrpSpPr>
      <p:grpSpPr>
        <a:xfrm>
          <a:off x="0" y="0"/>
          <a:ext cx="0" cy="0"/>
          <a:chOff x="0" y="0"/>
          <a:chExt cx="0" cy="0"/>
        </a:xfrm>
      </p:grpSpPr>
      <p:sp>
        <p:nvSpPr>
          <p:cNvPr id="185" name="Google Shape;185;p8"/>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Présentation - JEE c’est quoi?</a:t>
            </a:r>
            <a:endParaRPr/>
          </a:p>
        </p:txBody>
      </p:sp>
      <p:sp>
        <p:nvSpPr>
          <p:cNvPr id="186" name="Google Shape;186;p8"/>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187" name="Google Shape;187;p8"/>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188" name="Google Shape;188;p8"/>
          <p:cNvSpPr txBox="1"/>
          <p:nvPr/>
        </p:nvSpPr>
        <p:spPr>
          <a:xfrm>
            <a:off x="437674" y="1345174"/>
            <a:ext cx="6051900" cy="369300"/>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C’est une </a:t>
            </a:r>
            <a:r>
              <a:rPr lang="en-US" sz="1200">
                <a:solidFill>
                  <a:srgbClr val="666666"/>
                </a:solidFill>
                <a:latin typeface="Roboto"/>
                <a:ea typeface="Roboto"/>
                <a:cs typeface="Roboto"/>
                <a:sym typeface="Roboto"/>
              </a:rPr>
              <a:t>spécification</a:t>
            </a:r>
            <a:r>
              <a:rPr b="0" i="0" lang="en-US" sz="1200" u="none" cap="none" strike="noStrike">
                <a:solidFill>
                  <a:srgbClr val="666666"/>
                </a:solidFill>
                <a:latin typeface="Roboto"/>
                <a:ea typeface="Roboto"/>
                <a:cs typeface="Roboto"/>
                <a:sym typeface="Roboto"/>
              </a:rPr>
              <a:t> de la plateforme java d’Oracle </a:t>
            </a:r>
            <a:r>
              <a:rPr lang="en-US" sz="1200">
                <a:solidFill>
                  <a:srgbClr val="666666"/>
                </a:solidFill>
                <a:latin typeface="Roboto"/>
                <a:ea typeface="Roboto"/>
                <a:cs typeface="Roboto"/>
                <a:sym typeface="Roboto"/>
              </a:rPr>
              <a:t>créée</a:t>
            </a:r>
            <a:r>
              <a:rPr b="0" i="0" lang="en-US" sz="1200" u="none" cap="none" strike="noStrike">
                <a:solidFill>
                  <a:srgbClr val="666666"/>
                </a:solidFill>
                <a:latin typeface="Roboto"/>
                <a:ea typeface="Roboto"/>
                <a:cs typeface="Roboto"/>
                <a:sym typeface="Roboto"/>
              </a:rPr>
              <a:t> en 1999.</a:t>
            </a:r>
            <a:endParaRPr/>
          </a:p>
        </p:txBody>
      </p:sp>
      <p:pic>
        <p:nvPicPr>
          <p:cNvPr descr="jee-282x300.png" id="189" name="Google Shape;189;p8"/>
          <p:cNvPicPr preferRelativeResize="0"/>
          <p:nvPr/>
        </p:nvPicPr>
        <p:blipFill rotWithShape="1">
          <a:blip r:embed="rId4">
            <a:alphaModFix/>
          </a:blip>
          <a:srcRect b="0" l="0" r="0" t="0"/>
          <a:stretch/>
        </p:blipFill>
        <p:spPr>
          <a:xfrm>
            <a:off x="3360506" y="1769461"/>
            <a:ext cx="1508303" cy="1604578"/>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001A"/>
        </a:solidFill>
      </p:bgPr>
    </p:bg>
    <p:spTree>
      <p:nvGrpSpPr>
        <p:cNvPr id="193" name="Shape 193"/>
        <p:cNvGrpSpPr/>
        <p:nvPr/>
      </p:nvGrpSpPr>
      <p:grpSpPr>
        <a:xfrm>
          <a:off x="0" y="0"/>
          <a:ext cx="0" cy="0"/>
          <a:chOff x="0" y="0"/>
          <a:chExt cx="0" cy="0"/>
        </a:xfrm>
      </p:grpSpPr>
      <p:sp>
        <p:nvSpPr>
          <p:cNvPr id="194" name="Google Shape;194;p9"/>
          <p:cNvSpPr txBox="1"/>
          <p:nvPr>
            <p:ph type="title"/>
          </p:nvPr>
        </p:nvSpPr>
        <p:spPr>
          <a:xfrm>
            <a:off x="1429925" y="677775"/>
            <a:ext cx="5701801" cy="409501"/>
          </a:xfrm>
          <a:prstGeom prst="rect">
            <a:avLst/>
          </a:prstGeom>
          <a:noFill/>
          <a:ln>
            <a:noFill/>
          </a:ln>
        </p:spPr>
        <p:txBody>
          <a:bodyPr anchorCtr="0" anchor="b" bIns="91400" lIns="91400" spcFirstLastPara="1" rIns="91400" wrap="square" tIns="91400">
            <a:normAutofit/>
          </a:bodyPr>
          <a:lstStyle/>
          <a:p>
            <a:pPr indent="0" lvl="0" marL="0" marR="0" rtl="0" algn="l">
              <a:lnSpc>
                <a:spcPct val="100000"/>
              </a:lnSpc>
              <a:spcBef>
                <a:spcPts val="0"/>
              </a:spcBef>
              <a:spcAft>
                <a:spcPts val="0"/>
              </a:spcAft>
              <a:buClr>
                <a:srgbClr val="434343"/>
              </a:buClr>
              <a:buSzPts val="1488"/>
              <a:buFont typeface="Roboto"/>
              <a:buNone/>
            </a:pPr>
            <a:r>
              <a:rPr lang="en-US" sz="1488">
                <a:solidFill>
                  <a:srgbClr val="434343"/>
                </a:solidFill>
                <a:latin typeface="Roboto"/>
                <a:ea typeface="Roboto"/>
                <a:cs typeface="Roboto"/>
                <a:sym typeface="Roboto"/>
              </a:rPr>
              <a:t>Présentation - Spécification c’est quoi?</a:t>
            </a:r>
            <a:endParaRPr/>
          </a:p>
        </p:txBody>
      </p:sp>
      <p:sp>
        <p:nvSpPr>
          <p:cNvPr id="195" name="Google Shape;195;p9"/>
          <p:cNvSpPr txBox="1"/>
          <p:nvPr>
            <p:ph idx="12" type="sldNum"/>
          </p:nvPr>
        </p:nvSpPr>
        <p:spPr>
          <a:xfrm>
            <a:off x="8818113" y="4753626"/>
            <a:ext cx="287371" cy="386051"/>
          </a:xfrm>
          <a:prstGeom prst="rect">
            <a:avLst/>
          </a:prstGeom>
          <a:noFill/>
          <a:ln>
            <a:noFill/>
          </a:ln>
        </p:spPr>
        <p:txBody>
          <a:bodyPr anchorCtr="0" anchor="ctr" bIns="91400" lIns="91400" spcFirstLastPara="1" rIns="91400" wrap="square" tIns="91400">
            <a:spAutoFit/>
          </a:bodyPr>
          <a:lstStyle/>
          <a:p>
            <a:pPr indent="0" lvl="0" marL="0" rtl="0" algn="r">
              <a:lnSpc>
                <a:spcPct val="100000"/>
              </a:lnSpc>
              <a:spcBef>
                <a:spcPts val="0"/>
              </a:spcBef>
              <a:spcAft>
                <a:spcPts val="0"/>
              </a:spcAft>
              <a:buClr>
                <a:srgbClr val="999999"/>
              </a:buClr>
              <a:buSzPts val="1300"/>
              <a:buFont typeface="Karla"/>
              <a:buNone/>
            </a:pPr>
            <a:fld id="{00000000-1234-1234-1234-123412341234}" type="slidenum">
              <a:rPr lang="en-US" sz="1300">
                <a:solidFill>
                  <a:srgbClr val="999999"/>
                </a:solidFill>
                <a:latin typeface="Karla"/>
                <a:ea typeface="Karla"/>
                <a:cs typeface="Karla"/>
                <a:sym typeface="Karla"/>
              </a:rPr>
              <a:t>‹#›</a:t>
            </a:fld>
            <a:endParaRPr/>
          </a:p>
        </p:txBody>
      </p:sp>
      <p:pic>
        <p:nvPicPr>
          <p:cNvPr descr="Google Shape;208;p34" id="196" name="Google Shape;196;p9"/>
          <p:cNvPicPr preferRelativeResize="0"/>
          <p:nvPr/>
        </p:nvPicPr>
        <p:blipFill rotWithShape="1">
          <a:blip r:embed="rId3">
            <a:alphaModFix/>
          </a:blip>
          <a:srcRect b="0" l="0" r="0" t="0"/>
          <a:stretch/>
        </p:blipFill>
        <p:spPr>
          <a:xfrm>
            <a:off x="653025" y="527525"/>
            <a:ext cx="645550" cy="645551"/>
          </a:xfrm>
          <a:prstGeom prst="rect">
            <a:avLst/>
          </a:prstGeom>
          <a:noFill/>
          <a:ln>
            <a:noFill/>
          </a:ln>
        </p:spPr>
      </p:pic>
      <p:sp>
        <p:nvSpPr>
          <p:cNvPr id="197" name="Google Shape;197;p9"/>
          <p:cNvSpPr txBox="1"/>
          <p:nvPr/>
        </p:nvSpPr>
        <p:spPr>
          <a:xfrm>
            <a:off x="437674" y="1345174"/>
            <a:ext cx="6051901" cy="1996411"/>
          </a:xfrm>
          <a:prstGeom prst="rect">
            <a:avLst/>
          </a:prstGeom>
          <a:noFill/>
          <a:ln>
            <a:noFill/>
          </a:ln>
        </p:spPr>
        <p:txBody>
          <a:bodyPr anchorCtr="0" anchor="t" bIns="91400" lIns="91400" spcFirstLastPara="1" rIns="91400" wrap="square" tIns="91400">
            <a:spAutoFit/>
          </a:bodyPr>
          <a:lstStyle/>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Une spécification est une sur-couche de code (librairies, APIS) sur la base Java SE.</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666666"/>
              </a:buClr>
              <a:buSzPts val="1200"/>
              <a:buFont typeface="Roboto"/>
              <a:buNone/>
            </a:pPr>
            <a:r>
              <a:rPr b="0" i="0" lang="en-US" sz="1200" u="none" cap="none" strike="noStrike">
                <a:solidFill>
                  <a:srgbClr val="666666"/>
                </a:solidFill>
                <a:latin typeface="Roboto"/>
                <a:ea typeface="Roboto"/>
                <a:cs typeface="Roboto"/>
                <a:sym typeface="Roboto"/>
              </a:rPr>
              <a:t>JAVA se découpe en 4 spécifications différentes :</a:t>
            </a:r>
            <a:endParaRPr/>
          </a:p>
          <a:p>
            <a:pPr indent="0" lvl="0" marL="0" marR="0" rtl="0" algn="l">
              <a:lnSpc>
                <a:spcPct val="115000"/>
              </a:lnSpc>
              <a:spcBef>
                <a:spcPts val="0"/>
              </a:spcBef>
              <a:spcAft>
                <a:spcPts val="0"/>
              </a:spcAft>
              <a:buClr>
                <a:srgbClr val="666666"/>
              </a:buClr>
              <a:buSzPts val="1200"/>
              <a:buFont typeface="Roboto"/>
              <a:buNone/>
            </a:pPr>
            <a:r>
              <a:t/>
            </a:r>
            <a:endParaRPr b="0" i="0" sz="1200" u="none" cap="none" strike="noStrike">
              <a:solidFill>
                <a:srgbClr val="666666"/>
              </a:solidFill>
              <a:latin typeface="Roboto"/>
              <a:ea typeface="Roboto"/>
              <a:cs typeface="Roboto"/>
              <a:sym typeface="Roboto"/>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Common specifications (injections de composants…)</a:t>
            </a:r>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Business specifications (persistance de données, mapping…)</a:t>
            </a:r>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Web specifications (servlets, web pages, web sockets…)</a:t>
            </a:r>
            <a:endParaRPr/>
          </a:p>
          <a:p>
            <a:pPr indent="-120315" lvl="0" marL="120315" marR="0" rtl="0" algn="l">
              <a:lnSpc>
                <a:spcPct val="115000"/>
              </a:lnSpc>
              <a:spcBef>
                <a:spcPts val="0"/>
              </a:spcBef>
              <a:spcAft>
                <a:spcPts val="0"/>
              </a:spcAft>
              <a:buClr>
                <a:srgbClr val="666666"/>
              </a:buClr>
              <a:buSzPts val="1200"/>
              <a:buFont typeface="Roboto"/>
              <a:buChar char="-"/>
            </a:pPr>
            <a:r>
              <a:rPr b="0" i="0" lang="en-US" sz="1200" u="none" cap="none" strike="noStrike">
                <a:solidFill>
                  <a:srgbClr val="666666"/>
                </a:solidFill>
                <a:latin typeface="Roboto"/>
                <a:ea typeface="Roboto"/>
                <a:cs typeface="Roboto"/>
                <a:sym typeface="Roboto"/>
              </a:rPr>
              <a:t>Interoperability (Json, XML…)</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adwal template">
  <a:themeElements>
    <a:clrScheme name="Cadwal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dwal template">
  <a:themeElements>
    <a:clrScheme name="Cadwal template">
      <a:dk1>
        <a:srgbClr val="000000"/>
      </a:dk1>
      <a:lt1>
        <a:srgbClr val="8BC34A"/>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